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Test results: according to Educational Research Institute of America</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rtl="0">
              <a:buNone/>
            </a:pPr>
            <a:r>
              <a:rPr lang="en"/>
              <a:t>-Could be a lot cooler if it crowdsourced and had more expertise in a lot  of different subject areas.  You do get the advantage of vetted, tested content though, so maybe not TOTALLY a con.</a:t>
            </a:r>
          </a:p>
          <a:p>
            <a:pPr lvl="0" rtl="0">
              <a:buNone/>
            </a:pPr>
            <a:r>
              <a:rPr lang="en"/>
              <a:t>-Get-educated-quick - seems to be making the assumption that teachers are not going to be providing any kind of supplemental material or explanation</a:t>
            </a:r>
          </a:p>
          <a:p>
            <a:pPr lvl="0" rtl="0">
              <a:buNone/>
            </a:pPr>
            <a:r>
              <a:rPr lang="en"/>
              <a:t>-Criticism: mainly focused on ODWM song, which I don't actually think is on the site anymore (I couldn't find it).  A school in OK thought it was disrespectful to refer to the Founding Fathers as "Old Dead White Men," but I actually think it's kind of brilliant?  Breath of fresh air in comparison to the centuries of over-lauding a group of people who, yes, did some great things, but also were products of a society that oppressed women and people of color and who, in many cases, were so successful in part BECAUSE they owned slaves and BECAUSE they received such preferential treatment.  Great thing for kids to be talking about.</a:t>
            </a:r>
          </a:p>
          <a:p>
            <a:endParaRPr/>
          </a:p>
          <a:p>
            <a:pPr>
              <a:buNone/>
            </a:pPr>
            <a:r>
              <a:rPr lang="en"/>
              <a:t>- Worth thinking about these, and whether the Flocabulary content is appropriate for the grade level and school environment and how you as the teacher are supplementing it, BUT I certainly don't think that any of them are prohibitive.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lvl="0" rtl="0">
              <a:buNone/>
            </a:pPr>
            <a:r>
              <a:rPr lang="en"/>
              <a:t>Idea #2 will require signing up for a free trial, but it takes about 2 minutes and only requires an email address.</a:t>
            </a:r>
          </a:p>
          <a:p>
            <a:endParaRPr/>
          </a:p>
          <a:p>
            <a:pPr lvl="0" rtl="0">
              <a:buNone/>
            </a:pPr>
            <a:r>
              <a:rPr lang="en"/>
              <a:t>Alternately, classmates can just tweet the whole thing.  It will probably take several tweets, but it's doable.</a:t>
            </a:r>
          </a:p>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 Hook worked with School House Rock.  Same basic idea, really!  But less dorky.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buNone/>
            </a:pPr>
            <a:r>
              <a:rPr lang="en"/>
              <a:t>Although I THINK that with the first level of subscription, it can only be on one computer at a time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685800" y="1395412"/>
            <a:ext cx="7772400" cy="1470000"/>
          </a:xfrm>
          <a:prstGeom prst="rect">
            <a:avLst/>
          </a:prstGeom>
          <a:noFill/>
          <a:ln>
            <a:noFill/>
          </a:ln>
        </p:spPr>
        <p:txBody>
          <a:bodyPr lIns="91425" tIns="91425" rIns="91425" bIns="91425" anchor="b" anchorCtr="0"/>
          <a:lstStyle>
            <a:lvl1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1pPr>
            <a:lvl2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2pPr>
            <a:lvl3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3pPr>
            <a:lvl4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4pPr>
            <a:lvl5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5pPr>
            <a:lvl6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6pPr>
            <a:lvl7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7pPr>
            <a:lvl8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8pPr>
            <a:lvl9pPr marL="0" indent="304800" algn="l" rtl="0">
              <a:spcBef>
                <a:spcPts val="0"/>
              </a:spcBef>
              <a:buClr>
                <a:srgbClr val="FFA711"/>
              </a:buClr>
              <a:buSzPct val="100000"/>
              <a:buFont typeface="Georgia"/>
              <a:buNone/>
              <a:defRPr sz="4800" b="1" i="0" u="none" strike="noStrike" cap="none" baseline="0">
                <a:solidFill>
                  <a:srgbClr val="FFA711"/>
                </a:solidFill>
                <a:latin typeface="Georgia"/>
                <a:ea typeface="Georgia"/>
                <a:cs typeface="Georgia"/>
                <a:sym typeface="Georgia"/>
              </a:defRPr>
            </a:lvl9pPr>
          </a:lstStyle>
          <a:p>
            <a:endParaRPr/>
          </a:p>
        </p:txBody>
      </p:sp>
      <p:sp>
        <p:nvSpPr>
          <p:cNvPr id="10" name="Shape 10"/>
          <p:cNvSpPr txBox="1">
            <a:spLocks noGrp="1"/>
          </p:cNvSpPr>
          <p:nvPr>
            <p:ph type="subTitle" idx="1"/>
          </p:nvPr>
        </p:nvSpPr>
        <p:spPr>
          <a:xfrm>
            <a:off x="685800" y="2910423"/>
            <a:ext cx="7772400" cy="1118399"/>
          </a:xfrm>
          <a:prstGeom prst="rect">
            <a:avLst/>
          </a:prstGeom>
          <a:noFill/>
          <a:ln>
            <a:noFill/>
          </a:ln>
        </p:spPr>
        <p:txBody>
          <a:bodyPr lIns="91425" tIns="91425" rIns="91425" bIns="91425" anchor="t" anchorCtr="0"/>
          <a:lstStyle>
            <a:lvl1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1pPr>
            <a:lvl2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2pPr>
            <a:lvl3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3pPr>
            <a:lvl4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4pPr>
            <a:lvl5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5pPr>
            <a:lvl6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6pPr>
            <a:lvl7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7pPr>
            <a:lvl8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8pPr>
            <a:lvl9pPr marL="0" indent="203200" algn="l" rtl="0">
              <a:spcBef>
                <a:spcPts val="0"/>
              </a:spcBef>
              <a:buClr>
                <a:schemeClr val="lt2"/>
              </a:buClr>
              <a:buSzPct val="100000"/>
              <a:buFont typeface="Georgia"/>
              <a:buNone/>
              <a:defRPr sz="3200" b="0" i="0" u="none" strike="noStrike" cap="none" baseline="0">
                <a:solidFill>
                  <a:schemeClr val="lt2"/>
                </a:solidFill>
                <a:latin typeface="Georgia"/>
                <a:ea typeface="Georgia"/>
                <a:cs typeface="Georgia"/>
                <a:sym typeface="Georgia"/>
              </a:defRPr>
            </a:lvl9pPr>
          </a:lstStyle>
          <a:p>
            <a:endParaRPr/>
          </a:p>
        </p:txBody>
      </p:sp>
      <p:grpSp>
        <p:nvGrpSpPr>
          <p:cNvPr id="11" name="Shape 11"/>
          <p:cNvGrpSpPr/>
          <p:nvPr/>
        </p:nvGrpSpPr>
        <p:grpSpPr>
          <a:xfrm>
            <a:off x="0" y="4615343"/>
            <a:ext cx="9144000" cy="2197267"/>
            <a:chOff x="0" y="3690482"/>
            <a:chExt cx="9144000" cy="850171"/>
          </a:xfrm>
        </p:grpSpPr>
        <p:sp>
          <p:nvSpPr>
            <p:cNvPr id="12" name="Shape 12"/>
            <p:cNvSpPr/>
            <p:nvPr/>
          </p:nvSpPr>
          <p:spPr>
            <a:xfrm>
              <a:off x="0" y="4419321"/>
              <a:ext cx="9144000" cy="72000"/>
            </a:xfrm>
            <a:prstGeom prst="rect">
              <a:avLst/>
            </a:prstGeom>
            <a:solidFill>
              <a:schemeClr val="lt2"/>
            </a:solidFill>
            <a:ln>
              <a:noFill/>
            </a:ln>
          </p:spPr>
          <p:txBody>
            <a:bodyPr lIns="91425" tIns="45700" rIns="91425" bIns="45700" anchor="t" anchorCtr="0">
              <a:spAutoFit/>
            </a:bodyPr>
            <a:lstStyle/>
            <a:p>
              <a:endParaRPr/>
            </a:p>
          </p:txBody>
        </p:sp>
        <p:sp>
          <p:nvSpPr>
            <p:cNvPr id="13" name="Shape 13"/>
            <p:cNvSpPr/>
            <p:nvPr/>
          </p:nvSpPr>
          <p:spPr>
            <a:xfrm>
              <a:off x="0" y="3774403"/>
              <a:ext cx="9144000" cy="118500"/>
            </a:xfrm>
            <a:prstGeom prst="rect">
              <a:avLst/>
            </a:prstGeom>
            <a:solidFill>
              <a:schemeClr val="accent3"/>
            </a:solidFill>
            <a:ln>
              <a:noFill/>
            </a:ln>
          </p:spPr>
          <p:txBody>
            <a:bodyPr lIns="91425" tIns="45700" rIns="91425" bIns="45700" anchor="t" anchorCtr="0">
              <a:spAutoFit/>
            </a:bodyPr>
            <a:lstStyle/>
            <a:p>
              <a:endParaRPr/>
            </a:p>
          </p:txBody>
        </p:sp>
        <p:sp>
          <p:nvSpPr>
            <p:cNvPr id="14" name="Shape 14"/>
            <p:cNvSpPr/>
            <p:nvPr/>
          </p:nvSpPr>
          <p:spPr>
            <a:xfrm>
              <a:off x="0" y="3875339"/>
              <a:ext cx="9144000" cy="116699"/>
            </a:xfrm>
            <a:prstGeom prst="rect">
              <a:avLst/>
            </a:prstGeom>
            <a:solidFill>
              <a:schemeClr val="accent4"/>
            </a:solidFill>
            <a:ln>
              <a:noFill/>
            </a:ln>
          </p:spPr>
          <p:txBody>
            <a:bodyPr lIns="91425" tIns="45700" rIns="91425" bIns="45700" anchor="t" anchorCtr="0">
              <a:spAutoFit/>
            </a:bodyPr>
            <a:lstStyle/>
            <a:p>
              <a:endParaRPr/>
            </a:p>
          </p:txBody>
        </p:sp>
        <p:sp>
          <p:nvSpPr>
            <p:cNvPr id="15" name="Shape 15"/>
            <p:cNvSpPr/>
            <p:nvPr/>
          </p:nvSpPr>
          <p:spPr>
            <a:xfrm>
              <a:off x="0" y="3956051"/>
              <a:ext cx="9144000" cy="182400"/>
            </a:xfrm>
            <a:prstGeom prst="rect">
              <a:avLst/>
            </a:prstGeom>
            <a:solidFill>
              <a:schemeClr val="accent5"/>
            </a:solidFill>
            <a:ln>
              <a:noFill/>
            </a:ln>
          </p:spPr>
          <p:txBody>
            <a:bodyPr lIns="91425" tIns="45700" rIns="91425" bIns="45700" anchor="t" anchorCtr="0">
              <a:spAutoFit/>
            </a:bodyPr>
            <a:lstStyle/>
            <a:p>
              <a:endParaRPr/>
            </a:p>
          </p:txBody>
        </p:sp>
        <p:sp>
          <p:nvSpPr>
            <p:cNvPr id="16" name="Shape 16"/>
            <p:cNvSpPr/>
            <p:nvPr/>
          </p:nvSpPr>
          <p:spPr>
            <a:xfrm>
              <a:off x="0" y="4186767"/>
              <a:ext cx="9144000" cy="133799"/>
            </a:xfrm>
            <a:prstGeom prst="rect">
              <a:avLst/>
            </a:prstGeom>
            <a:solidFill>
              <a:schemeClr val="accent6"/>
            </a:solidFill>
            <a:ln>
              <a:noFill/>
            </a:ln>
          </p:spPr>
          <p:txBody>
            <a:bodyPr lIns="91425" tIns="45700" rIns="91425" bIns="45700" anchor="t" anchorCtr="0">
              <a:spAutoFit/>
            </a:bodyPr>
            <a:lstStyle/>
            <a:p>
              <a:endParaRPr/>
            </a:p>
          </p:txBody>
        </p:sp>
        <p:sp>
          <p:nvSpPr>
            <p:cNvPr id="17" name="Shape 17"/>
            <p:cNvSpPr/>
            <p:nvPr/>
          </p:nvSpPr>
          <p:spPr>
            <a:xfrm>
              <a:off x="0" y="4320625"/>
              <a:ext cx="9144000" cy="72000"/>
            </a:xfrm>
            <a:prstGeom prst="rect">
              <a:avLst/>
            </a:prstGeom>
            <a:solidFill>
              <a:schemeClr val="accent1"/>
            </a:solidFill>
            <a:ln>
              <a:noFill/>
            </a:ln>
          </p:spPr>
          <p:txBody>
            <a:bodyPr lIns="91425" tIns="45700" rIns="91425" bIns="45700" anchor="t" anchorCtr="0">
              <a:spAutoFit/>
            </a:bodyPr>
            <a:lstStyle/>
            <a:p>
              <a:endParaRPr/>
            </a:p>
          </p:txBody>
        </p:sp>
        <p:sp>
          <p:nvSpPr>
            <p:cNvPr id="18" name="Shape 18"/>
            <p:cNvSpPr/>
            <p:nvPr/>
          </p:nvSpPr>
          <p:spPr>
            <a:xfrm>
              <a:off x="0" y="4478853"/>
              <a:ext cx="9144000" cy="61800"/>
            </a:xfrm>
            <a:prstGeom prst="rect">
              <a:avLst/>
            </a:prstGeom>
            <a:solidFill>
              <a:schemeClr val="accent3"/>
            </a:solidFill>
            <a:ln>
              <a:noFill/>
            </a:ln>
          </p:spPr>
          <p:txBody>
            <a:bodyPr lIns="91425" tIns="45700" rIns="91425" bIns="45700" anchor="t" anchorCtr="0">
              <a:spAutoFit/>
            </a:bodyPr>
            <a:lstStyle/>
            <a:p>
              <a:endParaRPr/>
            </a:p>
          </p:txBody>
        </p:sp>
        <p:sp>
          <p:nvSpPr>
            <p:cNvPr id="19" name="Shape 19"/>
            <p:cNvSpPr/>
            <p:nvPr/>
          </p:nvSpPr>
          <p:spPr>
            <a:xfrm>
              <a:off x="0" y="3690482"/>
              <a:ext cx="9144000" cy="45600"/>
            </a:xfrm>
            <a:prstGeom prst="rect">
              <a:avLst/>
            </a:prstGeom>
            <a:solidFill>
              <a:srgbClr val="FFA711"/>
            </a:solidFill>
            <a:ln>
              <a:noFill/>
            </a:ln>
          </p:spPr>
          <p:txBody>
            <a:bodyPr lIns="91425" tIns="45700" rIns="91425" bIns="45700" anchor="t" anchorCtr="0">
              <a:spAutoFit/>
            </a:bodyPr>
            <a:lstStyle/>
            <a:p>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buNone/>
              <a:defRPr>
                <a:solidFill>
                  <a:srgbClr val="FFA711"/>
                </a:solidFill>
              </a:defRPr>
            </a:lvl1pPr>
            <a:lvl2pPr rtl="0">
              <a:buNone/>
              <a:defRPr>
                <a:solidFill>
                  <a:srgbClr val="FFA711"/>
                </a:solidFill>
              </a:defRPr>
            </a:lvl2pPr>
            <a:lvl3pPr rtl="0">
              <a:buNone/>
              <a:defRPr>
                <a:solidFill>
                  <a:srgbClr val="FFA711"/>
                </a:solidFill>
              </a:defRPr>
            </a:lvl3pPr>
            <a:lvl4pPr rtl="0">
              <a:buNone/>
              <a:defRPr>
                <a:solidFill>
                  <a:srgbClr val="FFA711"/>
                </a:solidFill>
              </a:defRPr>
            </a:lvl4pPr>
            <a:lvl5pPr rtl="0">
              <a:buNone/>
              <a:defRPr>
                <a:solidFill>
                  <a:srgbClr val="FFA711"/>
                </a:solidFill>
              </a:defRPr>
            </a:lvl5pPr>
            <a:lvl6pPr rtl="0">
              <a:buNone/>
              <a:defRPr>
                <a:solidFill>
                  <a:srgbClr val="FFA711"/>
                </a:solidFill>
              </a:defRPr>
            </a:lvl6pPr>
            <a:lvl7pPr rtl="0">
              <a:buNone/>
              <a:defRPr>
                <a:solidFill>
                  <a:srgbClr val="FFA711"/>
                </a:solidFill>
              </a:defRPr>
            </a:lvl7pPr>
            <a:lvl8pPr rtl="0">
              <a:buNone/>
              <a:defRPr>
                <a:solidFill>
                  <a:srgbClr val="FFA711"/>
                </a:solidFill>
              </a:defRPr>
            </a:lvl8pPr>
            <a:lvl9pPr rtl="0">
              <a:buNone/>
              <a:defRPr>
                <a:solidFill>
                  <a:srgbClr val="FFA711"/>
                </a:solidFill>
              </a:defRPr>
            </a:lvl9pPr>
          </a:lstStyle>
          <a:p>
            <a:endParaRPr/>
          </a:p>
        </p:txBody>
      </p:sp>
      <p:sp>
        <p:nvSpPr>
          <p:cNvPr id="22" name="Shape 22"/>
          <p:cNvSpPr txBox="1">
            <a:spLocks noGrp="1"/>
          </p:cNvSpPr>
          <p:nvPr>
            <p:ph type="body" idx="1"/>
          </p:nvPr>
        </p:nvSpPr>
        <p:spPr>
          <a:xfrm>
            <a:off x="457200" y="1600200"/>
            <a:ext cx="8229600" cy="4356000"/>
          </a:xfrm>
          <a:prstGeom prst="rect">
            <a:avLst/>
          </a:prstGeom>
          <a:noFill/>
          <a:ln>
            <a:noFill/>
          </a:ln>
        </p:spPr>
        <p:txBody>
          <a:bodyPr lIns="91425" tIns="91425" rIns="91425" bIns="91425" anchor="t" anchorCtr="0"/>
          <a:lstStyle>
            <a:lvl1pPr marL="342900" indent="-342900" algn="l" rtl="0">
              <a:spcBef>
                <a:spcPts val="0"/>
              </a:spcBef>
              <a:buClr>
                <a:schemeClr val="lt2"/>
              </a:buClr>
              <a:buSzPct val="166666"/>
              <a:buFont typeface="Arial"/>
              <a:buChar char="•"/>
              <a:defRPr sz="3200">
                <a:solidFill>
                  <a:schemeClr val="lt2"/>
                </a:solidFill>
                <a:latin typeface="Georgia"/>
                <a:ea typeface="Georgia"/>
                <a:cs typeface="Georgia"/>
                <a:sym typeface="Georgia"/>
              </a:defRPr>
            </a:lvl1pPr>
            <a:lvl2pPr marL="742950" indent="-285750" algn="l" rtl="0">
              <a:spcBef>
                <a:spcPts val="560"/>
              </a:spcBef>
              <a:buClr>
                <a:schemeClr val="lt2"/>
              </a:buClr>
              <a:buSzPct val="100000"/>
              <a:buFont typeface="Courier New"/>
              <a:buChar char="o"/>
              <a:defRPr sz="2800">
                <a:solidFill>
                  <a:schemeClr val="lt2"/>
                </a:solidFill>
                <a:latin typeface="Georgia"/>
                <a:ea typeface="Georgia"/>
                <a:cs typeface="Georgia"/>
                <a:sym typeface="Georgia"/>
              </a:defRPr>
            </a:lvl2pPr>
            <a:lvl3pPr marL="1143000" indent="-228600" algn="l" rtl="0">
              <a:spcBef>
                <a:spcPts val="480"/>
              </a:spcBef>
              <a:buClr>
                <a:schemeClr val="lt2"/>
              </a:buClr>
              <a:buSzPct val="100000"/>
              <a:buFont typeface="Wingdings"/>
              <a:buChar char="§"/>
              <a:defRPr sz="2400">
                <a:solidFill>
                  <a:schemeClr val="lt2"/>
                </a:solidFill>
                <a:latin typeface="Georgia"/>
                <a:ea typeface="Georgia"/>
                <a:cs typeface="Georgia"/>
                <a:sym typeface="Georgia"/>
              </a:defRPr>
            </a:lvl3pPr>
            <a:lvl4pPr marL="1600200" indent="-228600" algn="l" rtl="0">
              <a:spcBef>
                <a:spcPts val="400"/>
              </a:spcBef>
              <a:buClr>
                <a:schemeClr val="lt2"/>
              </a:buClr>
              <a:buSzPct val="166666"/>
              <a:buFont typeface="Arial"/>
              <a:buChar char="•"/>
              <a:defRPr sz="2000">
                <a:solidFill>
                  <a:schemeClr val="lt2"/>
                </a:solidFill>
                <a:latin typeface="Georgia"/>
                <a:ea typeface="Georgia"/>
                <a:cs typeface="Georgia"/>
                <a:sym typeface="Georgia"/>
              </a:defRPr>
            </a:lvl4pPr>
            <a:lvl5pPr marL="2057400" indent="-228600" algn="l" rtl="0">
              <a:spcBef>
                <a:spcPts val="400"/>
              </a:spcBef>
              <a:buClr>
                <a:schemeClr val="lt2"/>
              </a:buClr>
              <a:buSzPct val="100000"/>
              <a:buFont typeface="Courier New"/>
              <a:buChar char="o"/>
              <a:defRPr sz="2000">
                <a:solidFill>
                  <a:schemeClr val="lt2"/>
                </a:solidFill>
                <a:latin typeface="Georgia"/>
                <a:ea typeface="Georgia"/>
                <a:cs typeface="Georgia"/>
                <a:sym typeface="Georgia"/>
              </a:defRPr>
            </a:lvl5pPr>
            <a:lvl6pPr marL="2514600" indent="-228600" algn="l" rtl="0">
              <a:spcBef>
                <a:spcPts val="400"/>
              </a:spcBef>
              <a:buClr>
                <a:schemeClr val="lt2"/>
              </a:buClr>
              <a:buSzPct val="100000"/>
              <a:buFont typeface="Wingdings"/>
              <a:buChar char="§"/>
              <a:defRPr sz="2000">
                <a:solidFill>
                  <a:schemeClr val="lt2"/>
                </a:solidFill>
                <a:latin typeface="Georgia"/>
                <a:ea typeface="Georgia"/>
                <a:cs typeface="Georgia"/>
                <a:sym typeface="Georgia"/>
              </a:defRPr>
            </a:lvl6pPr>
            <a:lvl7pPr marL="2971800" indent="-228600" algn="l" rtl="0">
              <a:spcBef>
                <a:spcPts val="400"/>
              </a:spcBef>
              <a:buClr>
                <a:schemeClr val="lt2"/>
              </a:buClr>
              <a:buSzPct val="166666"/>
              <a:buFont typeface="Arial"/>
              <a:buChar char="•"/>
              <a:defRPr sz="2000">
                <a:solidFill>
                  <a:schemeClr val="lt2"/>
                </a:solidFill>
                <a:latin typeface="Georgia"/>
                <a:ea typeface="Georgia"/>
                <a:cs typeface="Georgia"/>
                <a:sym typeface="Georgia"/>
              </a:defRPr>
            </a:lvl7pPr>
            <a:lvl8pPr marL="3429000" indent="-228600" algn="l" rtl="0">
              <a:spcBef>
                <a:spcPts val="400"/>
              </a:spcBef>
              <a:buClr>
                <a:schemeClr val="lt2"/>
              </a:buClr>
              <a:buSzPct val="100000"/>
              <a:buFont typeface="Courier New"/>
              <a:buChar char="o"/>
              <a:defRPr sz="2000" baseline="0">
                <a:solidFill>
                  <a:schemeClr val="lt2"/>
                </a:solidFill>
                <a:latin typeface="Georgia"/>
                <a:ea typeface="Georgia"/>
                <a:cs typeface="Georgia"/>
                <a:sym typeface="Georgia"/>
              </a:defRPr>
            </a:lvl8pPr>
            <a:lvl9pPr marL="3886200" indent="-228600" algn="l" rtl="0">
              <a:spcBef>
                <a:spcPts val="400"/>
              </a:spcBef>
              <a:buClr>
                <a:schemeClr val="lt2"/>
              </a:buClr>
              <a:buSzPct val="100000"/>
              <a:buFont typeface="Wingdings"/>
              <a:buChar char="§"/>
              <a:defRPr sz="2000" baseline="0">
                <a:solidFill>
                  <a:schemeClr val="lt2"/>
                </a:solidFill>
                <a:latin typeface="Georgia"/>
                <a:ea typeface="Georgia"/>
                <a:cs typeface="Georgia"/>
                <a:sym typeface="Georgia"/>
              </a:defRPr>
            </a:lvl9pPr>
          </a:lstStyle>
          <a:p>
            <a:endParaRPr/>
          </a:p>
        </p:txBody>
      </p:sp>
      <p:grpSp>
        <p:nvGrpSpPr>
          <p:cNvPr id="23" name="Shape 23"/>
          <p:cNvGrpSpPr/>
          <p:nvPr/>
        </p:nvGrpSpPr>
        <p:grpSpPr>
          <a:xfrm>
            <a:off x="0" y="6078691"/>
            <a:ext cx="9144000" cy="779372"/>
            <a:chOff x="0" y="3690482"/>
            <a:chExt cx="9144000" cy="301556"/>
          </a:xfrm>
        </p:grpSpPr>
        <p:sp>
          <p:nvSpPr>
            <p:cNvPr id="24" name="Shape 24"/>
            <p:cNvSpPr/>
            <p:nvPr/>
          </p:nvSpPr>
          <p:spPr>
            <a:xfrm>
              <a:off x="0" y="3774403"/>
              <a:ext cx="9144000" cy="118500"/>
            </a:xfrm>
            <a:prstGeom prst="rect">
              <a:avLst/>
            </a:prstGeom>
            <a:solidFill>
              <a:schemeClr val="accent1"/>
            </a:solidFill>
            <a:ln>
              <a:noFill/>
            </a:ln>
          </p:spPr>
          <p:txBody>
            <a:bodyPr lIns="91425" tIns="45700" rIns="91425" bIns="45700" anchor="t" anchorCtr="0">
              <a:spAutoFit/>
            </a:bodyPr>
            <a:lstStyle/>
            <a:p>
              <a:endParaRPr/>
            </a:p>
          </p:txBody>
        </p:sp>
        <p:sp>
          <p:nvSpPr>
            <p:cNvPr id="25" name="Shape 25"/>
            <p:cNvSpPr/>
            <p:nvPr/>
          </p:nvSpPr>
          <p:spPr>
            <a:xfrm>
              <a:off x="0" y="3875339"/>
              <a:ext cx="9144000" cy="116699"/>
            </a:xfrm>
            <a:prstGeom prst="rect">
              <a:avLst/>
            </a:prstGeom>
            <a:solidFill>
              <a:schemeClr val="lt2"/>
            </a:solidFill>
            <a:ln>
              <a:noFill/>
            </a:ln>
          </p:spPr>
          <p:txBody>
            <a:bodyPr lIns="91425" tIns="45700" rIns="91425" bIns="45700" anchor="t" anchorCtr="0">
              <a:spAutoFit/>
            </a:bodyPr>
            <a:lstStyle/>
            <a:p>
              <a:endParaRPr/>
            </a:p>
          </p:txBody>
        </p:sp>
        <p:sp>
          <p:nvSpPr>
            <p:cNvPr id="26" name="Shape 26"/>
            <p:cNvSpPr/>
            <p:nvPr/>
          </p:nvSpPr>
          <p:spPr>
            <a:xfrm>
              <a:off x="0" y="3690482"/>
              <a:ext cx="9144000" cy="45600"/>
            </a:xfrm>
            <a:prstGeom prst="rect">
              <a:avLst/>
            </a:prstGeom>
            <a:solidFill>
              <a:srgbClr val="FF6428"/>
            </a:solidFill>
            <a:ln>
              <a:noFill/>
            </a:ln>
          </p:spPr>
          <p:txBody>
            <a:bodyPr lIns="91425" tIns="45700" rIns="91425" bIns="45700" anchor="t" anchorCtr="0">
              <a:spAutoFit/>
            </a:bodyPr>
            <a:lstStyle/>
            <a:p>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1pPr>
            <a:lvl2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2pPr>
            <a:lvl3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3pPr>
            <a:lvl4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4pPr>
            <a:lvl5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5pPr>
            <a:lvl6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6pPr>
            <a:lvl7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7pPr>
            <a:lvl8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8pPr>
            <a:lvl9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9pPr>
          </a:lstStyle>
          <a:p>
            <a:endParaRPr/>
          </a:p>
        </p:txBody>
      </p:sp>
      <p:sp>
        <p:nvSpPr>
          <p:cNvPr id="29" name="Shape 29"/>
          <p:cNvSpPr txBox="1">
            <a:spLocks noGrp="1"/>
          </p:cNvSpPr>
          <p:nvPr>
            <p:ph type="body" idx="1"/>
          </p:nvPr>
        </p:nvSpPr>
        <p:spPr>
          <a:xfrm>
            <a:off x="457200" y="1600200"/>
            <a:ext cx="4038599" cy="4356000"/>
          </a:xfrm>
          <a:prstGeom prst="rect">
            <a:avLst/>
          </a:prstGeom>
          <a:noFill/>
          <a:ln>
            <a:noFill/>
          </a:ln>
        </p:spPr>
        <p:txBody>
          <a:bodyPr lIns="91425" tIns="91425" rIns="91425" bIns="91425" anchor="t" anchorCtr="0"/>
          <a:lstStyle>
            <a:lvl1pPr rtl="0">
              <a:buNone/>
              <a:defRPr sz="2800">
                <a:solidFill>
                  <a:schemeClr val="lt2"/>
                </a:solidFill>
              </a:defRPr>
            </a:lvl1pPr>
            <a:lvl2pPr rtl="0">
              <a:buNone/>
              <a:defRPr sz="2400">
                <a:solidFill>
                  <a:schemeClr val="lt2"/>
                </a:solidFill>
              </a:defRPr>
            </a:lvl2pPr>
            <a:lvl3pPr rtl="0">
              <a:buNone/>
              <a:defRPr sz="2000">
                <a:solidFill>
                  <a:schemeClr val="lt2"/>
                </a:solidFill>
              </a:defRPr>
            </a:lvl3pPr>
            <a:lvl4pPr rtl="0">
              <a:buNone/>
              <a:defRPr sz="1800">
                <a:solidFill>
                  <a:schemeClr val="lt2"/>
                </a:solidFill>
              </a:defRPr>
            </a:lvl4pPr>
            <a:lvl5pPr rtl="0">
              <a:buNone/>
              <a:defRPr sz="1800">
                <a:solidFill>
                  <a:schemeClr val="lt2"/>
                </a:solidFill>
              </a:defRPr>
            </a:lvl5pPr>
            <a:lvl6pPr rtl="0">
              <a:buNone/>
              <a:defRPr sz="1800"/>
            </a:lvl6pPr>
            <a:lvl7pPr rtl="0">
              <a:buNone/>
              <a:defRPr sz="1800"/>
            </a:lvl7pPr>
            <a:lvl8pPr rtl="0">
              <a:buNone/>
              <a:defRPr sz="1800"/>
            </a:lvl8pPr>
            <a:lvl9pPr rtl="0">
              <a:buNone/>
              <a:defRPr sz="1800"/>
            </a:lvl9pPr>
          </a:lstStyle>
          <a:p>
            <a:endParaRPr/>
          </a:p>
        </p:txBody>
      </p:sp>
      <p:sp>
        <p:nvSpPr>
          <p:cNvPr id="30" name="Shape 30"/>
          <p:cNvSpPr txBox="1">
            <a:spLocks noGrp="1"/>
          </p:cNvSpPr>
          <p:nvPr>
            <p:ph type="body" idx="2"/>
          </p:nvPr>
        </p:nvSpPr>
        <p:spPr>
          <a:xfrm>
            <a:off x="4648200" y="1600200"/>
            <a:ext cx="4038599" cy="4356000"/>
          </a:xfrm>
          <a:prstGeom prst="rect">
            <a:avLst/>
          </a:prstGeom>
          <a:noFill/>
          <a:ln>
            <a:noFill/>
          </a:ln>
        </p:spPr>
        <p:txBody>
          <a:bodyPr lIns="91425" tIns="91425" rIns="91425" bIns="91425" anchor="t" anchorCtr="0"/>
          <a:lstStyle>
            <a:lvl1pPr rtl="0">
              <a:buNone/>
              <a:defRPr sz="2800">
                <a:solidFill>
                  <a:schemeClr val="lt2"/>
                </a:solidFill>
              </a:defRPr>
            </a:lvl1pPr>
            <a:lvl2pPr rtl="0">
              <a:buNone/>
              <a:defRPr sz="2400">
                <a:solidFill>
                  <a:schemeClr val="lt2"/>
                </a:solidFill>
              </a:defRPr>
            </a:lvl2pPr>
            <a:lvl3pPr rtl="0">
              <a:buNone/>
              <a:defRPr sz="2000">
                <a:solidFill>
                  <a:schemeClr val="lt2"/>
                </a:solidFill>
              </a:defRPr>
            </a:lvl3pPr>
            <a:lvl4pPr rtl="0">
              <a:buNone/>
              <a:defRPr sz="1800">
                <a:solidFill>
                  <a:schemeClr val="lt2"/>
                </a:solidFill>
              </a:defRPr>
            </a:lvl4pPr>
            <a:lvl5pPr rtl="0">
              <a:buNone/>
              <a:defRPr sz="1800">
                <a:solidFill>
                  <a:schemeClr val="lt2"/>
                </a:solidFill>
              </a:defRPr>
            </a:lvl5pPr>
            <a:lvl6pPr rtl="0">
              <a:buNone/>
              <a:defRPr sz="1800"/>
            </a:lvl6pPr>
            <a:lvl7pPr rtl="0">
              <a:buNone/>
              <a:defRPr sz="1800"/>
            </a:lvl7pPr>
            <a:lvl8pPr rtl="0">
              <a:buNone/>
              <a:defRPr sz="1800"/>
            </a:lvl8pPr>
            <a:lvl9pPr rtl="0">
              <a:buNone/>
              <a:defRPr sz="1800"/>
            </a:lvl9pPr>
          </a:lstStyle>
          <a:p>
            <a:endParaRPr/>
          </a:p>
        </p:txBody>
      </p:sp>
      <p:grpSp>
        <p:nvGrpSpPr>
          <p:cNvPr id="31" name="Shape 31"/>
          <p:cNvGrpSpPr/>
          <p:nvPr/>
        </p:nvGrpSpPr>
        <p:grpSpPr>
          <a:xfrm>
            <a:off x="0" y="6078691"/>
            <a:ext cx="9144000" cy="779372"/>
            <a:chOff x="0" y="3690482"/>
            <a:chExt cx="9144000" cy="301556"/>
          </a:xfrm>
        </p:grpSpPr>
        <p:sp>
          <p:nvSpPr>
            <p:cNvPr id="32" name="Shape 32"/>
            <p:cNvSpPr/>
            <p:nvPr/>
          </p:nvSpPr>
          <p:spPr>
            <a:xfrm>
              <a:off x="0" y="3774403"/>
              <a:ext cx="9144000" cy="118500"/>
            </a:xfrm>
            <a:prstGeom prst="rect">
              <a:avLst/>
            </a:prstGeom>
            <a:solidFill>
              <a:schemeClr val="accent3"/>
            </a:solidFill>
            <a:ln>
              <a:noFill/>
            </a:ln>
          </p:spPr>
          <p:txBody>
            <a:bodyPr lIns="91425" tIns="45700" rIns="91425" bIns="45700" anchor="t" anchorCtr="0">
              <a:spAutoFit/>
            </a:bodyPr>
            <a:lstStyle/>
            <a:p>
              <a:endParaRPr/>
            </a:p>
          </p:txBody>
        </p:sp>
        <p:sp>
          <p:nvSpPr>
            <p:cNvPr id="33" name="Shape 33"/>
            <p:cNvSpPr/>
            <p:nvPr/>
          </p:nvSpPr>
          <p:spPr>
            <a:xfrm>
              <a:off x="0" y="3875339"/>
              <a:ext cx="9144000" cy="116699"/>
            </a:xfrm>
            <a:prstGeom prst="rect">
              <a:avLst/>
            </a:prstGeom>
            <a:solidFill>
              <a:srgbClr val="E9E0C9"/>
            </a:solidFill>
            <a:ln>
              <a:noFill/>
            </a:ln>
          </p:spPr>
          <p:txBody>
            <a:bodyPr lIns="91425" tIns="45700" rIns="91425" bIns="45700" anchor="t" anchorCtr="0">
              <a:spAutoFit/>
            </a:bodyPr>
            <a:lstStyle/>
            <a:p>
              <a:endParaRPr/>
            </a:p>
          </p:txBody>
        </p:sp>
        <p:sp>
          <p:nvSpPr>
            <p:cNvPr id="34" name="Shape 34"/>
            <p:cNvSpPr/>
            <p:nvPr/>
          </p:nvSpPr>
          <p:spPr>
            <a:xfrm>
              <a:off x="0" y="3690482"/>
              <a:ext cx="9144000" cy="45600"/>
            </a:xfrm>
            <a:prstGeom prst="rect">
              <a:avLst/>
            </a:prstGeom>
            <a:solidFill>
              <a:srgbClr val="FFA711"/>
            </a:solidFill>
            <a:ln>
              <a:noFill/>
            </a:ln>
          </p:spPr>
          <p:txBody>
            <a:bodyPr lIns="91425" tIns="45700" rIns="91425" bIns="45700" anchor="t" anchorCtr="0">
              <a:spAutoFit/>
            </a:bodyPr>
            <a:lstStyle/>
            <a:p>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1pPr>
            <a:lvl2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2pPr>
            <a:lvl3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3pPr>
            <a:lvl4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4pPr>
            <a:lvl5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5pPr>
            <a:lvl6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6pPr>
            <a:lvl7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7pPr>
            <a:lvl8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8pPr>
            <a:lvl9pPr algn="l" rtl="0">
              <a:spcBef>
                <a:spcPts val="0"/>
              </a:spcBef>
              <a:buClr>
                <a:schemeClr val="accent2"/>
              </a:buClr>
              <a:buSzPct val="100000"/>
              <a:buFont typeface="Georgia"/>
              <a:buNone/>
              <a:defRPr sz="4400">
                <a:solidFill>
                  <a:schemeClr val="accent2"/>
                </a:solidFill>
                <a:latin typeface="Georgia"/>
                <a:ea typeface="Georgia"/>
                <a:cs typeface="Georgia"/>
                <a:sym typeface="Georgia"/>
              </a:defRPr>
            </a:lvl9pPr>
          </a:lstStyle>
          <a:p>
            <a:endParaRPr/>
          </a:p>
        </p:txBody>
      </p:sp>
      <p:grpSp>
        <p:nvGrpSpPr>
          <p:cNvPr id="37" name="Shape 37"/>
          <p:cNvGrpSpPr/>
          <p:nvPr/>
        </p:nvGrpSpPr>
        <p:grpSpPr>
          <a:xfrm>
            <a:off x="0" y="6078691"/>
            <a:ext cx="9144000" cy="779372"/>
            <a:chOff x="0" y="3690482"/>
            <a:chExt cx="9144000" cy="301556"/>
          </a:xfrm>
        </p:grpSpPr>
        <p:sp>
          <p:nvSpPr>
            <p:cNvPr id="38" name="Shape 38"/>
            <p:cNvSpPr/>
            <p:nvPr/>
          </p:nvSpPr>
          <p:spPr>
            <a:xfrm>
              <a:off x="0" y="3774403"/>
              <a:ext cx="9144000" cy="118500"/>
            </a:xfrm>
            <a:prstGeom prst="rect">
              <a:avLst/>
            </a:prstGeom>
            <a:solidFill>
              <a:schemeClr val="accent4"/>
            </a:solidFill>
            <a:ln>
              <a:noFill/>
            </a:ln>
          </p:spPr>
          <p:txBody>
            <a:bodyPr lIns="91425" tIns="45700" rIns="91425" bIns="45700" anchor="t" anchorCtr="0">
              <a:spAutoFit/>
            </a:bodyPr>
            <a:lstStyle/>
            <a:p>
              <a:endParaRPr/>
            </a:p>
          </p:txBody>
        </p:sp>
        <p:sp>
          <p:nvSpPr>
            <p:cNvPr id="39" name="Shape 39"/>
            <p:cNvSpPr/>
            <p:nvPr/>
          </p:nvSpPr>
          <p:spPr>
            <a:xfrm>
              <a:off x="0" y="3875339"/>
              <a:ext cx="9144000" cy="116699"/>
            </a:xfrm>
            <a:prstGeom prst="rect">
              <a:avLst/>
            </a:prstGeom>
            <a:solidFill>
              <a:srgbClr val="E9E0C9"/>
            </a:solidFill>
            <a:ln>
              <a:noFill/>
            </a:ln>
          </p:spPr>
          <p:txBody>
            <a:bodyPr lIns="91425" tIns="45700" rIns="91425" bIns="45700" anchor="t" anchorCtr="0">
              <a:spAutoFit/>
            </a:bodyPr>
            <a:lstStyle/>
            <a:p>
              <a:endParaRPr/>
            </a:p>
          </p:txBody>
        </p:sp>
        <p:sp>
          <p:nvSpPr>
            <p:cNvPr id="40" name="Shape 40"/>
            <p:cNvSpPr/>
            <p:nvPr/>
          </p:nvSpPr>
          <p:spPr>
            <a:xfrm>
              <a:off x="0" y="3690482"/>
              <a:ext cx="9144000" cy="45600"/>
            </a:xfrm>
            <a:prstGeom prst="rect">
              <a:avLst/>
            </a:prstGeom>
            <a:solidFill>
              <a:schemeClr val="accent1"/>
            </a:solidFill>
            <a:ln>
              <a:noFill/>
            </a:ln>
          </p:spPr>
          <p:txBody>
            <a:bodyPr lIns="91425" tIns="45700" rIns="91425" bIns="45700" anchor="t" anchorCtr="0">
              <a:spAutoFit/>
            </a:bodyPr>
            <a:lstStyle/>
            <a:p>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1792288" y="5367337"/>
            <a:ext cx="5486399" cy="629400"/>
          </a:xfrm>
          <a:prstGeom prst="rect">
            <a:avLst/>
          </a:prstGeom>
          <a:noFill/>
          <a:ln>
            <a:noFill/>
          </a:ln>
        </p:spPr>
        <p:txBody>
          <a:bodyPr lIns="91425" tIns="91425" rIns="91425" bIns="91425" anchor="t" anchorCtr="0"/>
          <a:lstStyle>
            <a:lvl1pPr marL="0" indent="88900" algn="ctr" rtl="0">
              <a:buClr>
                <a:srgbClr val="FFA711"/>
              </a:buClr>
              <a:buSzPct val="100000"/>
              <a:buFont typeface="Georgia"/>
              <a:buNone/>
              <a:defRPr sz="1400">
                <a:solidFill>
                  <a:srgbClr val="FFA711"/>
                </a:solidFill>
              </a:defRPr>
            </a:lvl1pPr>
            <a:lvl2pPr marL="0" indent="88900" algn="ctr" rtl="0">
              <a:buClr>
                <a:srgbClr val="FFA711"/>
              </a:buClr>
              <a:buSzPct val="100000"/>
              <a:buFont typeface="Georgia"/>
              <a:buNone/>
              <a:defRPr sz="1400">
                <a:solidFill>
                  <a:srgbClr val="FFA711"/>
                </a:solidFill>
              </a:defRPr>
            </a:lvl2pPr>
            <a:lvl3pPr marL="0" indent="88900" algn="ctr" rtl="0">
              <a:buClr>
                <a:srgbClr val="FFA711"/>
              </a:buClr>
              <a:buSzPct val="100000"/>
              <a:buFont typeface="Georgia"/>
              <a:buNone/>
              <a:defRPr sz="1400">
                <a:solidFill>
                  <a:srgbClr val="FFA711"/>
                </a:solidFill>
              </a:defRPr>
            </a:lvl3pPr>
            <a:lvl4pPr marL="0" indent="88900" algn="ctr" rtl="0">
              <a:buClr>
                <a:srgbClr val="FFA711"/>
              </a:buClr>
              <a:buSzPct val="100000"/>
              <a:buFont typeface="Georgia"/>
              <a:buNone/>
              <a:defRPr sz="1400">
                <a:solidFill>
                  <a:srgbClr val="FFA711"/>
                </a:solidFill>
              </a:defRPr>
            </a:lvl4pPr>
            <a:lvl5pPr marL="0" indent="88900" algn="ctr" rtl="0">
              <a:buClr>
                <a:srgbClr val="FFA711"/>
              </a:buClr>
              <a:buSzPct val="100000"/>
              <a:buFont typeface="Georgia"/>
              <a:buNone/>
              <a:defRPr sz="1400">
                <a:solidFill>
                  <a:srgbClr val="FFA711"/>
                </a:solidFill>
              </a:defRPr>
            </a:lvl5pPr>
            <a:lvl6pPr marL="0" indent="88900" algn="ctr" rtl="0">
              <a:buClr>
                <a:srgbClr val="FFA711"/>
              </a:buClr>
              <a:buSzPct val="100000"/>
              <a:buFont typeface="Georgia"/>
              <a:buNone/>
              <a:defRPr sz="1400">
                <a:solidFill>
                  <a:srgbClr val="FFA711"/>
                </a:solidFill>
              </a:defRPr>
            </a:lvl6pPr>
            <a:lvl7pPr marL="0" indent="88900" algn="ctr" rtl="0">
              <a:buClr>
                <a:srgbClr val="FFA711"/>
              </a:buClr>
              <a:buSzPct val="100000"/>
              <a:buFont typeface="Georgia"/>
              <a:buNone/>
              <a:defRPr sz="1400">
                <a:solidFill>
                  <a:srgbClr val="FFA711"/>
                </a:solidFill>
              </a:defRPr>
            </a:lvl7pPr>
            <a:lvl8pPr marL="0" indent="88900" algn="ctr" rtl="0">
              <a:buClr>
                <a:srgbClr val="FFA711"/>
              </a:buClr>
              <a:buSzPct val="100000"/>
              <a:buFont typeface="Georgia"/>
              <a:buNone/>
              <a:defRPr sz="1400">
                <a:solidFill>
                  <a:srgbClr val="FFA711"/>
                </a:solidFill>
              </a:defRPr>
            </a:lvl8pPr>
            <a:lvl9pPr marL="0" indent="88900" algn="ctr" rtl="0">
              <a:buClr>
                <a:srgbClr val="FFA711"/>
              </a:buClr>
              <a:buSzPct val="100000"/>
              <a:buFont typeface="Georgia"/>
              <a:buNone/>
              <a:defRPr sz="1400">
                <a:solidFill>
                  <a:srgbClr val="FFA711"/>
                </a:solidFill>
              </a:defRPr>
            </a:lvl9pPr>
          </a:lstStyle>
          <a:p>
            <a:endParaRPr/>
          </a:p>
        </p:txBody>
      </p:sp>
      <p:grpSp>
        <p:nvGrpSpPr>
          <p:cNvPr id="43" name="Shape 43"/>
          <p:cNvGrpSpPr/>
          <p:nvPr/>
        </p:nvGrpSpPr>
        <p:grpSpPr>
          <a:xfrm>
            <a:off x="0" y="6078691"/>
            <a:ext cx="9144000" cy="779372"/>
            <a:chOff x="0" y="3690482"/>
            <a:chExt cx="9144000" cy="301556"/>
          </a:xfrm>
        </p:grpSpPr>
        <p:sp>
          <p:nvSpPr>
            <p:cNvPr id="44" name="Shape 44"/>
            <p:cNvSpPr/>
            <p:nvPr/>
          </p:nvSpPr>
          <p:spPr>
            <a:xfrm>
              <a:off x="0" y="3774403"/>
              <a:ext cx="9144000" cy="118500"/>
            </a:xfrm>
            <a:prstGeom prst="rect">
              <a:avLst/>
            </a:prstGeom>
            <a:solidFill>
              <a:schemeClr val="accent1"/>
            </a:solidFill>
            <a:ln>
              <a:noFill/>
            </a:ln>
          </p:spPr>
          <p:txBody>
            <a:bodyPr lIns="91425" tIns="45700" rIns="91425" bIns="45700" anchor="t" anchorCtr="0">
              <a:spAutoFit/>
            </a:bodyPr>
            <a:lstStyle/>
            <a:p>
              <a:endParaRPr/>
            </a:p>
          </p:txBody>
        </p:sp>
        <p:sp>
          <p:nvSpPr>
            <p:cNvPr id="45" name="Shape 45"/>
            <p:cNvSpPr/>
            <p:nvPr/>
          </p:nvSpPr>
          <p:spPr>
            <a:xfrm>
              <a:off x="0" y="3875339"/>
              <a:ext cx="9144000" cy="116699"/>
            </a:xfrm>
            <a:prstGeom prst="rect">
              <a:avLst/>
            </a:prstGeom>
            <a:solidFill>
              <a:schemeClr val="lt2"/>
            </a:solidFill>
            <a:ln>
              <a:noFill/>
            </a:ln>
          </p:spPr>
          <p:txBody>
            <a:bodyPr lIns="91425" tIns="45700" rIns="91425" bIns="45700" anchor="t" anchorCtr="0">
              <a:spAutoFit/>
            </a:bodyPr>
            <a:lstStyle/>
            <a:p>
              <a:endParaRPr/>
            </a:p>
          </p:txBody>
        </p:sp>
        <p:sp>
          <p:nvSpPr>
            <p:cNvPr id="46" name="Shape 46"/>
            <p:cNvSpPr/>
            <p:nvPr/>
          </p:nvSpPr>
          <p:spPr>
            <a:xfrm>
              <a:off x="0" y="3690482"/>
              <a:ext cx="9144000" cy="45600"/>
            </a:xfrm>
            <a:prstGeom prst="rect">
              <a:avLst/>
            </a:prstGeom>
            <a:solidFill>
              <a:srgbClr val="FF6428"/>
            </a:solidFill>
            <a:ln>
              <a:noFill/>
            </a:ln>
          </p:spPr>
          <p:txBody>
            <a:bodyPr lIns="91425" tIns="45700" rIns="91425" bIns="45700" anchor="t" anchorCtr="0">
              <a:spAutoFit/>
            </a:bodyPr>
            <a:lstStyle/>
            <a:p>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7"/>
        <p:cNvGrpSpPr/>
        <p:nvPr/>
      </p:nvGrpSpPr>
      <p:grpSpPr>
        <a:xfrm>
          <a:off x="0" y="0"/>
          <a:ext cx="0" cy="0"/>
          <a:chOff x="0" y="0"/>
          <a:chExt cx="0" cy="0"/>
        </a:xfrm>
      </p:grpSpPr>
      <p:grpSp>
        <p:nvGrpSpPr>
          <p:cNvPr id="48" name="Shape 48"/>
          <p:cNvGrpSpPr/>
          <p:nvPr/>
        </p:nvGrpSpPr>
        <p:grpSpPr>
          <a:xfrm>
            <a:off x="0" y="4615343"/>
            <a:ext cx="9144000" cy="2197267"/>
            <a:chOff x="0" y="3690482"/>
            <a:chExt cx="9144000" cy="850171"/>
          </a:xfrm>
        </p:grpSpPr>
        <p:sp>
          <p:nvSpPr>
            <p:cNvPr id="49" name="Shape 49"/>
            <p:cNvSpPr/>
            <p:nvPr/>
          </p:nvSpPr>
          <p:spPr>
            <a:xfrm>
              <a:off x="0" y="4419321"/>
              <a:ext cx="9144000" cy="72000"/>
            </a:xfrm>
            <a:prstGeom prst="rect">
              <a:avLst/>
            </a:prstGeom>
            <a:solidFill>
              <a:schemeClr val="lt2"/>
            </a:solidFill>
            <a:ln>
              <a:noFill/>
            </a:ln>
          </p:spPr>
          <p:txBody>
            <a:bodyPr lIns="91425" tIns="45700" rIns="91425" bIns="45700" anchor="t" anchorCtr="0">
              <a:spAutoFit/>
            </a:bodyPr>
            <a:lstStyle/>
            <a:p>
              <a:endParaRPr/>
            </a:p>
          </p:txBody>
        </p:sp>
        <p:sp>
          <p:nvSpPr>
            <p:cNvPr id="50" name="Shape 50"/>
            <p:cNvSpPr/>
            <p:nvPr/>
          </p:nvSpPr>
          <p:spPr>
            <a:xfrm>
              <a:off x="0" y="3774403"/>
              <a:ext cx="9144000" cy="118500"/>
            </a:xfrm>
            <a:prstGeom prst="rect">
              <a:avLst/>
            </a:prstGeom>
            <a:solidFill>
              <a:schemeClr val="accent3"/>
            </a:solidFill>
            <a:ln>
              <a:noFill/>
            </a:ln>
          </p:spPr>
          <p:txBody>
            <a:bodyPr lIns="91425" tIns="45700" rIns="91425" bIns="45700" anchor="t" anchorCtr="0">
              <a:spAutoFit/>
            </a:bodyPr>
            <a:lstStyle/>
            <a:p>
              <a:endParaRPr/>
            </a:p>
          </p:txBody>
        </p:sp>
        <p:sp>
          <p:nvSpPr>
            <p:cNvPr id="51" name="Shape 51"/>
            <p:cNvSpPr/>
            <p:nvPr/>
          </p:nvSpPr>
          <p:spPr>
            <a:xfrm>
              <a:off x="0" y="3875339"/>
              <a:ext cx="9144000" cy="116699"/>
            </a:xfrm>
            <a:prstGeom prst="rect">
              <a:avLst/>
            </a:prstGeom>
            <a:solidFill>
              <a:schemeClr val="accent4"/>
            </a:solidFill>
            <a:ln>
              <a:noFill/>
            </a:ln>
          </p:spPr>
          <p:txBody>
            <a:bodyPr lIns="91425" tIns="45700" rIns="91425" bIns="45700" anchor="t" anchorCtr="0">
              <a:spAutoFit/>
            </a:bodyPr>
            <a:lstStyle/>
            <a:p>
              <a:endParaRPr/>
            </a:p>
          </p:txBody>
        </p:sp>
        <p:sp>
          <p:nvSpPr>
            <p:cNvPr id="52" name="Shape 52"/>
            <p:cNvSpPr/>
            <p:nvPr/>
          </p:nvSpPr>
          <p:spPr>
            <a:xfrm>
              <a:off x="0" y="3956051"/>
              <a:ext cx="9144000" cy="182400"/>
            </a:xfrm>
            <a:prstGeom prst="rect">
              <a:avLst/>
            </a:prstGeom>
            <a:solidFill>
              <a:schemeClr val="accent5"/>
            </a:solidFill>
            <a:ln>
              <a:noFill/>
            </a:ln>
          </p:spPr>
          <p:txBody>
            <a:bodyPr lIns="91425" tIns="45700" rIns="91425" bIns="45700" anchor="t" anchorCtr="0">
              <a:spAutoFit/>
            </a:bodyPr>
            <a:lstStyle/>
            <a:p>
              <a:endParaRPr/>
            </a:p>
          </p:txBody>
        </p:sp>
        <p:sp>
          <p:nvSpPr>
            <p:cNvPr id="53" name="Shape 53"/>
            <p:cNvSpPr/>
            <p:nvPr/>
          </p:nvSpPr>
          <p:spPr>
            <a:xfrm>
              <a:off x="0" y="4186767"/>
              <a:ext cx="9144000" cy="133799"/>
            </a:xfrm>
            <a:prstGeom prst="rect">
              <a:avLst/>
            </a:prstGeom>
            <a:solidFill>
              <a:schemeClr val="accent6"/>
            </a:solidFill>
            <a:ln>
              <a:noFill/>
            </a:ln>
          </p:spPr>
          <p:txBody>
            <a:bodyPr lIns="91425" tIns="45700" rIns="91425" bIns="45700" anchor="t" anchorCtr="0">
              <a:spAutoFit/>
            </a:bodyPr>
            <a:lstStyle/>
            <a:p>
              <a:endParaRPr/>
            </a:p>
          </p:txBody>
        </p:sp>
        <p:sp>
          <p:nvSpPr>
            <p:cNvPr id="54" name="Shape 54"/>
            <p:cNvSpPr/>
            <p:nvPr/>
          </p:nvSpPr>
          <p:spPr>
            <a:xfrm>
              <a:off x="0" y="4320625"/>
              <a:ext cx="9144000" cy="72000"/>
            </a:xfrm>
            <a:prstGeom prst="rect">
              <a:avLst/>
            </a:prstGeom>
            <a:solidFill>
              <a:schemeClr val="accent1"/>
            </a:solidFill>
            <a:ln>
              <a:noFill/>
            </a:ln>
          </p:spPr>
          <p:txBody>
            <a:bodyPr lIns="91425" tIns="45700" rIns="91425" bIns="45700" anchor="t" anchorCtr="0">
              <a:spAutoFit/>
            </a:bodyPr>
            <a:lstStyle/>
            <a:p>
              <a:endParaRPr/>
            </a:p>
          </p:txBody>
        </p:sp>
        <p:sp>
          <p:nvSpPr>
            <p:cNvPr id="55" name="Shape 55"/>
            <p:cNvSpPr/>
            <p:nvPr/>
          </p:nvSpPr>
          <p:spPr>
            <a:xfrm>
              <a:off x="0" y="4478853"/>
              <a:ext cx="9144000" cy="61800"/>
            </a:xfrm>
            <a:prstGeom prst="rect">
              <a:avLst/>
            </a:prstGeom>
            <a:solidFill>
              <a:schemeClr val="accent3"/>
            </a:solidFill>
            <a:ln>
              <a:noFill/>
            </a:ln>
          </p:spPr>
          <p:txBody>
            <a:bodyPr lIns="91425" tIns="45700" rIns="91425" bIns="45700" anchor="t" anchorCtr="0">
              <a:spAutoFit/>
            </a:bodyPr>
            <a:lstStyle/>
            <a:p>
              <a:endParaRPr/>
            </a:p>
          </p:txBody>
        </p:sp>
        <p:sp>
          <p:nvSpPr>
            <p:cNvPr id="56" name="Shape 56"/>
            <p:cNvSpPr/>
            <p:nvPr/>
          </p:nvSpPr>
          <p:spPr>
            <a:xfrm>
              <a:off x="0" y="3690482"/>
              <a:ext cx="9144000" cy="45600"/>
            </a:xfrm>
            <a:prstGeom prst="rect">
              <a:avLst/>
            </a:prstGeom>
            <a:solidFill>
              <a:srgbClr val="FFA711"/>
            </a:solidFill>
            <a:ln>
              <a:noFill/>
            </a:ln>
          </p:spPr>
          <p:txBody>
            <a:bodyPr lIns="91425" tIns="45700" rIns="91425" bIns="45700" anchor="t" anchorCtr="0">
              <a:spAutoFit/>
            </a:bodyPr>
            <a:lstStyle/>
            <a:p>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7E0F23"/>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1pPr>
            <a:lvl2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2pPr>
            <a:lvl3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3pPr>
            <a:lvl4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4pPr>
            <a:lvl5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5pPr>
            <a:lvl6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6pPr>
            <a:lvl7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7pPr>
            <a:lvl8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8pPr>
            <a:lvl9pPr marL="0" indent="279400" algn="l" rtl="0">
              <a:spcBef>
                <a:spcPts val="0"/>
              </a:spcBef>
              <a:buClr>
                <a:schemeClr val="accent2"/>
              </a:buClr>
              <a:buSzPct val="100000"/>
              <a:buFont typeface="Georgia"/>
              <a:buNone/>
              <a:defRPr sz="4400" b="0" i="0" u="none" strike="noStrike" cap="none" baseline="0">
                <a:solidFill>
                  <a:schemeClr val="accent2"/>
                </a:solidFill>
                <a:latin typeface="Georgia"/>
                <a:ea typeface="Georgia"/>
                <a:cs typeface="Georgia"/>
                <a:sym typeface="Georgia"/>
              </a:defRPr>
            </a:lvl9pPr>
          </a:lstStyle>
          <a:p>
            <a:endParaRPr/>
          </a:p>
        </p:txBody>
      </p:sp>
      <p:sp>
        <p:nvSpPr>
          <p:cNvPr id="6" name="Shape 6"/>
          <p:cNvSpPr txBox="1">
            <a:spLocks noGrp="1"/>
          </p:cNvSpPr>
          <p:nvPr>
            <p:ph type="body" idx="1"/>
          </p:nvPr>
        </p:nvSpPr>
        <p:spPr>
          <a:xfrm>
            <a:off x="457200" y="1600200"/>
            <a:ext cx="8229600" cy="4526100"/>
          </a:xfrm>
          <a:prstGeom prst="rect">
            <a:avLst/>
          </a:prstGeom>
          <a:noFill/>
          <a:ln>
            <a:noFill/>
          </a:ln>
        </p:spPr>
        <p:txBody>
          <a:bodyPr lIns="91425" tIns="91425" rIns="91425" bIns="91425" anchor="t" anchorCtr="0"/>
          <a:lstStyle>
            <a:lvl1pPr marL="342900" indent="-342900" algn="l" rtl="0">
              <a:spcBef>
                <a:spcPts val="0"/>
              </a:spcBef>
              <a:buClr>
                <a:schemeClr val="lt2"/>
              </a:buClr>
              <a:buSzPct val="166666"/>
              <a:buFont typeface="Arial"/>
              <a:buChar char="•"/>
              <a:defRPr sz="3200" b="0" i="0" u="none" strike="noStrike" cap="none" baseline="0">
                <a:solidFill>
                  <a:schemeClr val="lt2"/>
                </a:solidFill>
                <a:latin typeface="Georgia"/>
                <a:ea typeface="Georgia"/>
                <a:cs typeface="Georgia"/>
                <a:sym typeface="Georgia"/>
              </a:defRPr>
            </a:lvl1pPr>
            <a:lvl2pPr marL="742950" indent="-285750" algn="l" rtl="0">
              <a:spcBef>
                <a:spcPts val="560"/>
              </a:spcBef>
              <a:buClr>
                <a:schemeClr val="lt2"/>
              </a:buClr>
              <a:buSzPct val="100000"/>
              <a:buFont typeface="Courier New"/>
              <a:buChar char="o"/>
              <a:defRPr sz="2800" b="0" i="0" u="none" strike="noStrike" cap="none" baseline="0">
                <a:solidFill>
                  <a:schemeClr val="lt2"/>
                </a:solidFill>
                <a:latin typeface="Georgia"/>
                <a:ea typeface="Georgia"/>
                <a:cs typeface="Georgia"/>
                <a:sym typeface="Georgia"/>
              </a:defRPr>
            </a:lvl2pPr>
            <a:lvl3pPr marL="1143000" indent="-228600" algn="l" rtl="0">
              <a:spcBef>
                <a:spcPts val="480"/>
              </a:spcBef>
              <a:buClr>
                <a:schemeClr val="lt2"/>
              </a:buClr>
              <a:buSzPct val="100000"/>
              <a:buFont typeface="Wingdings"/>
              <a:buChar char="§"/>
              <a:defRPr sz="2400" b="0" i="0" u="none" strike="noStrike" cap="none" baseline="0">
                <a:solidFill>
                  <a:schemeClr val="lt2"/>
                </a:solidFill>
                <a:latin typeface="Georgia"/>
                <a:ea typeface="Georgia"/>
                <a:cs typeface="Georgia"/>
                <a:sym typeface="Georgia"/>
              </a:defRPr>
            </a:lvl3pPr>
            <a:lvl4pPr marL="1600200" indent="-228600" algn="l" rtl="0">
              <a:spcBef>
                <a:spcPts val="400"/>
              </a:spcBef>
              <a:buClr>
                <a:schemeClr val="lt2"/>
              </a:buClr>
              <a:buSzPct val="166666"/>
              <a:buFont typeface="Arial"/>
              <a:buChar char="•"/>
              <a:defRPr sz="2000" b="0" i="0" u="none" strike="noStrike" cap="none" baseline="0">
                <a:solidFill>
                  <a:schemeClr val="lt2"/>
                </a:solidFill>
                <a:latin typeface="Georgia"/>
                <a:ea typeface="Georgia"/>
                <a:cs typeface="Georgia"/>
                <a:sym typeface="Georgia"/>
              </a:defRPr>
            </a:lvl4pPr>
            <a:lvl5pPr marL="2057400" indent="-228600" algn="l" rtl="0">
              <a:spcBef>
                <a:spcPts val="400"/>
              </a:spcBef>
              <a:buClr>
                <a:schemeClr val="lt2"/>
              </a:buClr>
              <a:buSzPct val="100000"/>
              <a:buFont typeface="Courier New"/>
              <a:buChar char="o"/>
              <a:defRPr sz="2000" b="0" i="0" u="none" strike="noStrike" cap="none" baseline="0">
                <a:solidFill>
                  <a:schemeClr val="lt2"/>
                </a:solidFill>
                <a:latin typeface="Georgia"/>
                <a:ea typeface="Georgia"/>
                <a:cs typeface="Georgia"/>
                <a:sym typeface="Georgia"/>
              </a:defRPr>
            </a:lvl5pPr>
            <a:lvl6pPr marL="2514600" indent="-228600" algn="l" rtl="0">
              <a:spcBef>
                <a:spcPts val="400"/>
              </a:spcBef>
              <a:buClr>
                <a:schemeClr val="lt2"/>
              </a:buClr>
              <a:buSzPct val="100000"/>
              <a:buFont typeface="Wingdings"/>
              <a:buChar char="§"/>
              <a:defRPr sz="2000" b="0" i="0" u="none" strike="noStrike" cap="none" baseline="0">
                <a:solidFill>
                  <a:schemeClr val="lt2"/>
                </a:solidFill>
                <a:latin typeface="Georgia"/>
                <a:ea typeface="Georgia"/>
                <a:cs typeface="Georgia"/>
                <a:sym typeface="Georgia"/>
              </a:defRPr>
            </a:lvl6pPr>
            <a:lvl7pPr marL="2971800" indent="-228600" algn="l" rtl="0">
              <a:spcBef>
                <a:spcPts val="400"/>
              </a:spcBef>
              <a:buClr>
                <a:schemeClr val="lt2"/>
              </a:buClr>
              <a:buSzPct val="166666"/>
              <a:buFont typeface="Arial"/>
              <a:buChar char="•"/>
              <a:defRPr sz="2000" b="0" i="0" u="none" strike="noStrike" cap="none" baseline="0">
                <a:solidFill>
                  <a:schemeClr val="lt2"/>
                </a:solidFill>
                <a:latin typeface="Georgia"/>
                <a:ea typeface="Georgia"/>
                <a:cs typeface="Georgia"/>
                <a:sym typeface="Georgia"/>
              </a:defRPr>
            </a:lvl7pPr>
            <a:lvl8pPr marL="3429000" indent="-228600" algn="l" rtl="0">
              <a:spcBef>
                <a:spcPts val="400"/>
              </a:spcBef>
              <a:buClr>
                <a:schemeClr val="lt2"/>
              </a:buClr>
              <a:buSzPct val="100000"/>
              <a:buFont typeface="Courier New"/>
              <a:buChar char="o"/>
              <a:defRPr sz="2000" b="0" i="0" u="none" strike="noStrike" cap="none" baseline="0">
                <a:solidFill>
                  <a:schemeClr val="lt2"/>
                </a:solidFill>
                <a:latin typeface="Georgia"/>
                <a:ea typeface="Georgia"/>
                <a:cs typeface="Georgia"/>
                <a:sym typeface="Georgia"/>
              </a:defRPr>
            </a:lvl8pPr>
            <a:lvl9pPr marL="3886200" indent="-228600" algn="l" rtl="0">
              <a:spcBef>
                <a:spcPts val="400"/>
              </a:spcBef>
              <a:buClr>
                <a:schemeClr val="lt2"/>
              </a:buClr>
              <a:buSzPct val="100000"/>
              <a:buFont typeface="Wingdings"/>
              <a:buChar char="§"/>
              <a:defRPr sz="2000" b="0" i="0" u="none" strike="noStrike" cap="none" baseline="0">
                <a:solidFill>
                  <a:schemeClr val="lt2"/>
                </a:solidFill>
                <a:latin typeface="Georgia"/>
                <a:ea typeface="Georgia"/>
                <a:cs typeface="Georgia"/>
                <a:sym typeface="Georgia"/>
              </a:defRPr>
            </a:lvl9pPr>
          </a:lstStyle>
          <a:p>
            <a:endParaRPr/>
          </a:p>
        </p:txBody>
      </p:sp>
      <p:sp>
        <p:nvSpPr>
          <p:cNvPr id="7" name="Shape 7"/>
          <p:cNvSpPr/>
          <p:nvPr/>
        </p:nvSpPr>
        <p:spPr>
          <a:xfrm>
            <a:off x="0" y="1321"/>
            <a:ext cx="9144000" cy="118200"/>
          </a:xfrm>
          <a:prstGeom prst="rect">
            <a:avLst/>
          </a:prstGeom>
          <a:solidFill>
            <a:schemeClr val="accent2"/>
          </a:solidFill>
          <a:ln>
            <a:noFill/>
          </a:ln>
        </p:spPr>
        <p:txBody>
          <a:bodyPr lIns="91425" tIns="45700" rIns="91425" bIns="45700" anchor="t" anchorCtr="0">
            <a:spAutoFit/>
          </a:body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flocabulary.com/result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foxnews.com/us/2010/05/13/fighting-childrens-minds-rap-education/"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ww.foxnews.com/us/2010/10/06/oklahoma-school-district-postpones-teach-rap-program-refers-founding-fathers/"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flocabulary.com/jazz-ag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hyperlink" Target="http://flocabulary.com/week-in-rap-october-12-2012/"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flocabulary.s3.amazonaws.com/pdfs/news-investigator-chart.pdf"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Shape 58"/>
          <p:cNvSpPr txBox="1">
            <a:spLocks noGrp="1"/>
          </p:cNvSpPr>
          <p:nvPr>
            <p:ph type="ctrTitle"/>
          </p:nvPr>
        </p:nvSpPr>
        <p:spPr>
          <a:xfrm>
            <a:off x="685800" y="1395412"/>
            <a:ext cx="7772400" cy="1470000"/>
          </a:xfrm>
          <a:prstGeom prst="rect">
            <a:avLst/>
          </a:prstGeom>
        </p:spPr>
        <p:txBody>
          <a:bodyPr lIns="91425" tIns="91425" rIns="91425" bIns="91425" anchor="b" anchorCtr="0">
            <a:spAutoFit/>
          </a:bodyPr>
          <a:lstStyle/>
          <a:p>
            <a:pPr>
              <a:buNone/>
            </a:pPr>
            <a:r>
              <a:rPr lang="en"/>
              <a:t>Flocabulary </a:t>
            </a:r>
          </a:p>
        </p:txBody>
      </p:sp>
      <p:sp>
        <p:nvSpPr>
          <p:cNvPr id="59" name="Shape 59"/>
          <p:cNvSpPr txBox="1">
            <a:spLocks noGrp="1"/>
          </p:cNvSpPr>
          <p:nvPr>
            <p:ph type="subTitle" idx="1"/>
          </p:nvPr>
        </p:nvSpPr>
        <p:spPr>
          <a:xfrm>
            <a:off x="685800" y="2910423"/>
            <a:ext cx="7772400" cy="1118399"/>
          </a:xfrm>
          <a:prstGeom prst="rect">
            <a:avLst/>
          </a:prstGeom>
        </p:spPr>
        <p:txBody>
          <a:bodyPr lIns="91425" tIns="91425" rIns="91425" bIns="91425" anchor="t" anchorCtr="0">
            <a:spAutoFit/>
          </a:bodyPr>
          <a:lstStyle/>
          <a:p>
            <a:pPr lvl="0" rtl="0">
              <a:buNone/>
            </a:pPr>
            <a:r>
              <a:rPr lang="en"/>
              <a:t>Lora and Emma </a:t>
            </a:r>
          </a:p>
          <a:p>
            <a:pPr>
              <a:buNone/>
            </a:pPr>
            <a:r>
              <a:rPr lang="en"/>
              <a:t>Date: October 16, 2012 </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457200" y="274637"/>
            <a:ext cx="8229600" cy="1143000"/>
          </a:xfrm>
          <a:prstGeom prst="rect">
            <a:avLst/>
          </a:prstGeom>
        </p:spPr>
        <p:txBody>
          <a:bodyPr lIns="91425" tIns="91425" rIns="91425" bIns="91425" anchor="ctr" anchorCtr="0">
            <a:spAutoFit/>
          </a:bodyPr>
          <a:lstStyle/>
          <a:p>
            <a:pPr algn="ctr">
              <a:buNone/>
            </a:pPr>
            <a:r>
              <a:rPr lang="en"/>
              <a:t>Pros</a:t>
            </a:r>
          </a:p>
        </p:txBody>
      </p:sp>
      <p:sp>
        <p:nvSpPr>
          <p:cNvPr id="111" name="Shape 111"/>
          <p:cNvSpPr txBox="1">
            <a:spLocks noGrp="1"/>
          </p:cNvSpPr>
          <p:nvPr>
            <p:ph type="body" idx="1"/>
          </p:nvPr>
        </p:nvSpPr>
        <p:spPr>
          <a:xfrm>
            <a:off x="457200" y="1600200"/>
            <a:ext cx="8229600" cy="4356000"/>
          </a:xfrm>
          <a:prstGeom prst="rect">
            <a:avLst/>
          </a:prstGeom>
        </p:spPr>
        <p:txBody>
          <a:bodyPr lIns="91425" tIns="91425" rIns="91425" bIns="91425" anchor="t" anchorCtr="0">
            <a:spAutoFit/>
          </a:bodyPr>
          <a:lstStyle/>
          <a:p>
            <a:pPr marL="457200" lvl="0" indent="-431800" rtl="0">
              <a:buClr>
                <a:schemeClr val="lt2"/>
              </a:buClr>
              <a:buSzPct val="166666"/>
              <a:buFont typeface="Arial"/>
              <a:buChar char="•"/>
            </a:pPr>
            <a:r>
              <a:rPr lang="en"/>
              <a:t>Great for cognitive load</a:t>
            </a:r>
          </a:p>
          <a:p>
            <a:pPr marL="457200" lvl="0" indent="-431800" rtl="0">
              <a:buClr>
                <a:schemeClr val="lt2"/>
              </a:buClr>
              <a:buSzPct val="166666"/>
              <a:buFont typeface="Arial"/>
              <a:buChar char="•"/>
            </a:pPr>
            <a:r>
              <a:rPr lang="en"/>
              <a:t>Memorable</a:t>
            </a:r>
          </a:p>
          <a:p>
            <a:pPr marL="457200" lvl="0" indent="-431800" rtl="0">
              <a:buClr>
                <a:schemeClr val="lt2"/>
              </a:buClr>
              <a:buSzPct val="166666"/>
              <a:buFont typeface="Arial"/>
              <a:buChar char="•"/>
            </a:pPr>
            <a:r>
              <a:rPr lang="en"/>
              <a:t>Colloquializes difficult concepts and stories</a:t>
            </a:r>
          </a:p>
          <a:p>
            <a:pPr marL="457200" lvl="0" indent="-431800">
              <a:buClr>
                <a:schemeClr val="lt2"/>
              </a:buClr>
              <a:buSzPct val="166666"/>
              <a:buFont typeface="Arial"/>
              <a:buChar char="•"/>
            </a:pPr>
            <a:r>
              <a:rPr lang="en" u="sng">
                <a:solidFill>
                  <a:schemeClr val="hlink"/>
                </a:solidFill>
                <a:hlinkClick r:id="rId3"/>
              </a:rPr>
              <a:t>Improves</a:t>
            </a:r>
            <a:r>
              <a:rPr lang="en"/>
              <a:t> on vocabulary proficiency and test scores</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457200" y="274637"/>
            <a:ext cx="8229600" cy="1143000"/>
          </a:xfrm>
          <a:prstGeom prst="rect">
            <a:avLst/>
          </a:prstGeom>
        </p:spPr>
        <p:txBody>
          <a:bodyPr lIns="91425" tIns="91425" rIns="91425" bIns="91425" anchor="ctr" anchorCtr="0">
            <a:spAutoFit/>
          </a:bodyPr>
          <a:lstStyle/>
          <a:p>
            <a:pPr algn="ctr">
              <a:buNone/>
            </a:pPr>
            <a:r>
              <a:rPr lang="en"/>
              <a:t>Cons</a:t>
            </a:r>
          </a:p>
        </p:txBody>
      </p:sp>
      <p:sp>
        <p:nvSpPr>
          <p:cNvPr id="117" name="Shape 117"/>
          <p:cNvSpPr txBox="1">
            <a:spLocks noGrp="1"/>
          </p:cNvSpPr>
          <p:nvPr>
            <p:ph type="body" idx="1"/>
          </p:nvPr>
        </p:nvSpPr>
        <p:spPr>
          <a:xfrm>
            <a:off x="457200" y="1600200"/>
            <a:ext cx="8229600" cy="4356000"/>
          </a:xfrm>
          <a:prstGeom prst="rect">
            <a:avLst/>
          </a:prstGeom>
        </p:spPr>
        <p:txBody>
          <a:bodyPr lIns="91425" tIns="91425" rIns="91425" bIns="91425" anchor="t" anchorCtr="0">
            <a:spAutoFit/>
          </a:bodyPr>
          <a:lstStyle/>
          <a:p>
            <a:pPr marL="457200" lvl="0" indent="-431800" rtl="0">
              <a:buClr>
                <a:schemeClr val="lt2"/>
              </a:buClr>
              <a:buSzPct val="166666"/>
              <a:buFont typeface="Arial"/>
              <a:buChar char="•"/>
            </a:pPr>
            <a:r>
              <a:rPr lang="en"/>
              <a:t>Paid subscriptions. (What would be the benefits of open courseware?) </a:t>
            </a:r>
          </a:p>
          <a:p>
            <a:pPr marL="457200" lvl="0" indent="-431800" rtl="0">
              <a:buClr>
                <a:schemeClr val="lt2"/>
              </a:buClr>
              <a:buSzPct val="166666"/>
              <a:buFont typeface="Arial"/>
              <a:buChar char="•"/>
            </a:pPr>
            <a:r>
              <a:rPr lang="en" u="sng">
                <a:solidFill>
                  <a:schemeClr val="hlink"/>
                </a:solidFill>
                <a:hlinkClick r:id="rId3"/>
              </a:rPr>
              <a:t>"Get-educated-quick" scheme</a:t>
            </a:r>
            <a:r>
              <a:rPr lang="en"/>
              <a:t>? - Fox News</a:t>
            </a:r>
          </a:p>
          <a:p>
            <a:pPr marL="457200" lvl="0" indent="-431800">
              <a:buClr>
                <a:schemeClr val="lt2"/>
              </a:buClr>
              <a:buSzPct val="166666"/>
              <a:buFont typeface="Arial"/>
              <a:buChar char="•"/>
            </a:pPr>
            <a:r>
              <a:rPr lang="en"/>
              <a:t>Has received </a:t>
            </a:r>
            <a:r>
              <a:rPr lang="en" u="sng">
                <a:solidFill>
                  <a:schemeClr val="hlink"/>
                </a:solidFill>
                <a:hlinkClick r:id="rId4"/>
              </a:rPr>
              <a:t>criticism</a:t>
            </a:r>
            <a:r>
              <a:rPr lang="en"/>
              <a:t> on some of the lyrics</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457200" y="274637"/>
            <a:ext cx="8229600" cy="1143000"/>
          </a:xfrm>
          <a:prstGeom prst="rect">
            <a:avLst/>
          </a:prstGeom>
        </p:spPr>
        <p:txBody>
          <a:bodyPr lIns="91425" tIns="91425" rIns="91425" bIns="91425" anchor="ctr" anchorCtr="0">
            <a:spAutoFit/>
          </a:bodyPr>
          <a:lstStyle/>
          <a:p>
            <a:pPr>
              <a:buNone/>
            </a:pPr>
            <a:r>
              <a:rPr lang="en"/>
              <a:t>Assignment (Choice of Two) </a:t>
            </a:r>
          </a:p>
        </p:txBody>
      </p:sp>
      <p:sp>
        <p:nvSpPr>
          <p:cNvPr id="123" name="Shape 123"/>
          <p:cNvSpPr txBox="1">
            <a:spLocks noGrp="1"/>
          </p:cNvSpPr>
          <p:nvPr>
            <p:ph type="body" idx="1"/>
          </p:nvPr>
        </p:nvSpPr>
        <p:spPr>
          <a:xfrm>
            <a:off x="457200" y="1600200"/>
            <a:ext cx="8229600" cy="4356000"/>
          </a:xfrm>
          <a:prstGeom prst="rect">
            <a:avLst/>
          </a:prstGeom>
        </p:spPr>
        <p:txBody>
          <a:bodyPr lIns="91425" tIns="91425" rIns="91425" bIns="91425" anchor="t" anchorCtr="0">
            <a:spAutoFit/>
          </a:bodyPr>
          <a:lstStyle/>
          <a:p>
            <a:pPr lvl="0" rtl="0">
              <a:buNone/>
            </a:pPr>
            <a:r>
              <a:rPr lang="en" sz="2400"/>
              <a:t>1.  Write 8 lines of "educational rap" on a topic of your choice, modeled after the style of Flocabulary.  Tweet a link to the result, using whatever method works best for you (Dropbox, Google Docs, Scribd, or another file-sharing site).  Alternatively, you can write out the entire rap in a series of tweets, or even record yourself performing the rap and link to the video or MP3.</a:t>
            </a:r>
          </a:p>
          <a:p>
            <a:endParaRPr/>
          </a:p>
          <a:p>
            <a:pPr lvl="0" rtl="0">
              <a:buNone/>
            </a:pPr>
            <a:r>
              <a:rPr lang="en" sz="2400"/>
              <a:t>2. Tweet a lesson plan using Flocabulary for the classroom or library.</a:t>
            </a:r>
          </a:p>
          <a:p>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457200" y="274637"/>
            <a:ext cx="8229600" cy="1143000"/>
          </a:xfrm>
          <a:prstGeom prst="rect">
            <a:avLst/>
          </a:prstGeom>
        </p:spPr>
        <p:txBody>
          <a:bodyPr lIns="91425" tIns="91425" rIns="91425" bIns="91425" anchor="ctr" anchorCtr="0">
            <a:spAutoFit/>
          </a:bodyPr>
          <a:lstStyle/>
          <a:p>
            <a:pPr algn="ctr">
              <a:buNone/>
            </a:pPr>
            <a:r>
              <a:rPr lang="en"/>
              <a:t>agenda </a:t>
            </a:r>
          </a:p>
        </p:txBody>
      </p:sp>
      <p:sp>
        <p:nvSpPr>
          <p:cNvPr id="65" name="Shape 65"/>
          <p:cNvSpPr txBox="1">
            <a:spLocks noGrp="1"/>
          </p:cNvSpPr>
          <p:nvPr>
            <p:ph type="body" idx="1"/>
          </p:nvPr>
        </p:nvSpPr>
        <p:spPr>
          <a:xfrm>
            <a:off x="457200" y="1600200"/>
            <a:ext cx="8229600" cy="4356000"/>
          </a:xfrm>
          <a:prstGeom prst="rect">
            <a:avLst/>
          </a:prstGeom>
        </p:spPr>
        <p:txBody>
          <a:bodyPr lIns="91425" tIns="91425" rIns="91425" bIns="91425" anchor="t" anchorCtr="0">
            <a:spAutoFit/>
          </a:bodyPr>
          <a:lstStyle/>
          <a:p>
            <a:pPr lvl="0" rtl="0">
              <a:buNone/>
            </a:pPr>
            <a:r>
              <a:rPr lang="en"/>
              <a:t>What is the technology?  </a:t>
            </a:r>
          </a:p>
          <a:p>
            <a:pPr lvl="0" rtl="0">
              <a:buNone/>
            </a:pPr>
            <a:r>
              <a:rPr lang="en"/>
              <a:t>Educational tools? </a:t>
            </a:r>
          </a:p>
          <a:p>
            <a:pPr lvl="0" rtl="0">
              <a:buNone/>
            </a:pPr>
            <a:r>
              <a:rPr lang="en"/>
              <a:t>When, How, Who would you use it?</a:t>
            </a:r>
          </a:p>
          <a:p>
            <a:pPr lvl="0" rtl="0">
              <a:buNone/>
            </a:pPr>
            <a:r>
              <a:rPr lang="en"/>
              <a:t>Example use/Demo  </a:t>
            </a:r>
          </a:p>
          <a:p>
            <a:pPr lvl="0" rtl="0">
              <a:buNone/>
            </a:pPr>
            <a:r>
              <a:rPr lang="en"/>
              <a:t>Pros and Cons? </a:t>
            </a:r>
          </a:p>
          <a:p>
            <a:pPr>
              <a:buNone/>
            </a:pPr>
            <a:r>
              <a:rPr lang="en"/>
              <a:t>Assignment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457200" y="274637"/>
            <a:ext cx="8229600" cy="1143000"/>
          </a:xfrm>
          <a:prstGeom prst="rect">
            <a:avLst/>
          </a:prstGeom>
        </p:spPr>
        <p:txBody>
          <a:bodyPr lIns="91425" tIns="91425" rIns="91425" bIns="91425" anchor="ctr" anchorCtr="0">
            <a:spAutoFit/>
          </a:bodyPr>
          <a:lstStyle/>
          <a:p>
            <a:pPr algn="ctr">
              <a:buNone/>
            </a:pPr>
            <a:r>
              <a:rPr lang="en"/>
              <a:t>What is Flocabulary? </a:t>
            </a:r>
          </a:p>
        </p:txBody>
      </p:sp>
      <p:sp>
        <p:nvSpPr>
          <p:cNvPr id="71" name="Shape 71"/>
          <p:cNvSpPr txBox="1">
            <a:spLocks noGrp="1"/>
          </p:cNvSpPr>
          <p:nvPr>
            <p:ph type="body" idx="1"/>
          </p:nvPr>
        </p:nvSpPr>
        <p:spPr>
          <a:xfrm>
            <a:off x="457200" y="1209165"/>
            <a:ext cx="8229600" cy="4746899"/>
          </a:xfrm>
          <a:prstGeom prst="rect">
            <a:avLst/>
          </a:prstGeom>
        </p:spPr>
        <p:txBody>
          <a:bodyPr lIns="91425" tIns="91425" rIns="91425" bIns="91425" anchor="t" anchorCtr="0">
            <a:spAutoFit/>
          </a:bodyPr>
          <a:lstStyle/>
          <a:p>
            <a:pPr marL="457200" lvl="0" indent="-431800" rtl="0">
              <a:buClr>
                <a:schemeClr val="lt2"/>
              </a:buClr>
              <a:buSzPct val="166666"/>
              <a:buFont typeface="Arial"/>
              <a:buChar char="•"/>
            </a:pPr>
            <a:r>
              <a:rPr lang="en"/>
              <a:t>Flocabulary is an online learning platform that delivers educational hip-hop songs and videos to students in grades K-12. </a:t>
            </a:r>
          </a:p>
          <a:p>
            <a:pPr marL="457200" lvl="0" indent="-431800" rtl="0">
              <a:buClr>
                <a:schemeClr val="lt2"/>
              </a:buClr>
              <a:buSzPct val="166666"/>
              <a:buFont typeface="Arial"/>
              <a:buChar char="•"/>
            </a:pPr>
            <a:r>
              <a:rPr lang="en"/>
              <a:t>Founded in 2004</a:t>
            </a:r>
          </a:p>
          <a:p>
            <a:pPr marL="457200" lvl="0" indent="-431800" rtl="0">
              <a:buClr>
                <a:schemeClr val="lt2"/>
              </a:buClr>
              <a:buSzPct val="166666"/>
              <a:buFont typeface="Arial"/>
              <a:buChar char="•"/>
            </a:pPr>
            <a:r>
              <a:rPr lang="en"/>
              <a:t>Used in over 15,000 schools and reaches a weekly audience of 5 million students</a:t>
            </a:r>
          </a:p>
          <a:p>
            <a:pPr marL="457200" lvl="0" indent="-431800" rtl="0">
              <a:buClr>
                <a:schemeClr val="lt2"/>
              </a:buClr>
              <a:buSzPct val="166666"/>
              <a:buFont typeface="Arial"/>
              <a:buChar char="•"/>
            </a:pPr>
            <a:r>
              <a:rPr lang="en"/>
              <a:t>Provides a free trial, but not a free program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p:nvPr/>
        </p:nvSpPr>
        <p:spPr>
          <a:xfrm>
            <a:off x="0" y="185956"/>
            <a:ext cx="9143998" cy="4967112"/>
          </a:xfrm>
          <a:prstGeom prst="rect">
            <a:avLst/>
          </a:prstGeom>
          <a:blipFill>
            <a:blip r:embed="rId3"/>
            <a:stretch>
              <a:fillRect/>
            </a:stretch>
          </a:blipFill>
          <a:ln>
            <a:noFill/>
          </a:ln>
        </p:spPr>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457200" y="184387"/>
            <a:ext cx="8229600" cy="586500"/>
          </a:xfrm>
          <a:prstGeom prst="rect">
            <a:avLst/>
          </a:prstGeom>
        </p:spPr>
        <p:txBody>
          <a:bodyPr lIns="91425" tIns="91425" rIns="91425" bIns="91425" anchor="ctr" anchorCtr="0">
            <a:spAutoFit/>
          </a:bodyPr>
          <a:lstStyle/>
          <a:p>
            <a:pPr algn="ctr">
              <a:buNone/>
            </a:pPr>
            <a:r>
              <a:rPr lang="en"/>
              <a:t>Educational Tools </a:t>
            </a:r>
          </a:p>
        </p:txBody>
      </p:sp>
      <p:sp>
        <p:nvSpPr>
          <p:cNvPr id="82" name="Shape 82"/>
          <p:cNvSpPr txBox="1">
            <a:spLocks noGrp="1"/>
          </p:cNvSpPr>
          <p:nvPr>
            <p:ph type="body" idx="1"/>
          </p:nvPr>
        </p:nvSpPr>
        <p:spPr>
          <a:xfrm>
            <a:off x="156300" y="770887"/>
            <a:ext cx="8530499" cy="4777199"/>
          </a:xfrm>
          <a:prstGeom prst="rect">
            <a:avLst/>
          </a:prstGeom>
        </p:spPr>
        <p:txBody>
          <a:bodyPr lIns="91425" tIns="91425" rIns="91425" bIns="91425" anchor="t" anchorCtr="0">
            <a:spAutoFit/>
          </a:bodyPr>
          <a:lstStyle/>
          <a:p>
            <a:pPr marL="457200" lvl="0" indent="-419100" rtl="0">
              <a:buClr>
                <a:schemeClr val="lt2"/>
              </a:buClr>
              <a:buSzPct val="166666"/>
              <a:buFont typeface="Arial"/>
              <a:buChar char="•"/>
            </a:pPr>
            <a:r>
              <a:rPr lang="en" sz="3000" u="sng">
                <a:solidFill>
                  <a:schemeClr val="hlink"/>
                </a:solidFill>
                <a:hlinkClick r:id="rId3"/>
              </a:rPr>
              <a:t>http://flocabulary.com/jazz-age/</a:t>
            </a:r>
          </a:p>
          <a:p>
            <a:pPr marL="457200" lvl="0" indent="-419100" rtl="0">
              <a:buClr>
                <a:schemeClr val="lt2"/>
              </a:buClr>
              <a:buSzPct val="166666"/>
              <a:buFont typeface="Arial"/>
              <a:buChar char="•"/>
            </a:pPr>
            <a:r>
              <a:rPr lang="en" sz="3000"/>
              <a:t>It starts with a song and video </a:t>
            </a:r>
          </a:p>
          <a:p>
            <a:pPr marL="457200" lvl="0" indent="-419100" rtl="0">
              <a:buClr>
                <a:schemeClr val="lt2"/>
              </a:buClr>
              <a:buSzPct val="166666"/>
              <a:buFont typeface="Arial"/>
              <a:buChar char="•"/>
            </a:pPr>
            <a:r>
              <a:rPr lang="en" sz="3000"/>
              <a:t>Important content-area terms are used and defined in the song lyrics.</a:t>
            </a:r>
          </a:p>
          <a:p>
            <a:pPr marL="457200" lvl="0" indent="-419100" rtl="0">
              <a:buClr>
                <a:schemeClr val="lt2"/>
              </a:buClr>
              <a:buSzPct val="166666"/>
              <a:buFont typeface="Arial"/>
              <a:buChar char="•"/>
            </a:pPr>
            <a:r>
              <a:rPr lang="en" sz="3000"/>
              <a:t>Click on highlighted lyrics to learn more= info boxes will pop out </a:t>
            </a:r>
          </a:p>
          <a:p>
            <a:pPr marL="457200" lvl="0" indent="-419100" rtl="0">
              <a:buClr>
                <a:schemeClr val="lt2"/>
              </a:buClr>
              <a:buSzPct val="166666"/>
              <a:buFont typeface="Arial"/>
              <a:buChar char="•"/>
            </a:pPr>
            <a:r>
              <a:rPr lang="en" sz="3000"/>
              <a:t>The Week in Rap info boxes contain links to full news stories on external sites</a:t>
            </a:r>
          </a:p>
          <a:p>
            <a:pPr marL="457200" lvl="0" indent="-419100" rtl="0">
              <a:buClr>
                <a:schemeClr val="lt2"/>
              </a:buClr>
              <a:buSzPct val="166666"/>
              <a:buFont typeface="Arial"/>
              <a:buChar char="•"/>
            </a:pPr>
            <a:r>
              <a:rPr lang="en" sz="3000"/>
              <a:t>Can remove key terms from the song and then reveal the missing word</a:t>
            </a:r>
          </a:p>
          <a:p>
            <a:pPr marL="457200" lvl="0" indent="-419100" rtl="0">
              <a:buClr>
                <a:schemeClr val="lt2"/>
              </a:buClr>
              <a:buSzPct val="166666"/>
              <a:buFont typeface="Arial"/>
              <a:buChar char="•"/>
            </a:pPr>
            <a:r>
              <a:rPr lang="en" sz="3000"/>
              <a:t>Provides Challenge questions </a:t>
            </a:r>
          </a:p>
          <a:p>
            <a:pPr marL="457200" lvl="0" indent="-419100" rtl="0">
              <a:buClr>
                <a:schemeClr val="lt2"/>
              </a:buClr>
              <a:buSzPct val="166666"/>
              <a:buFont typeface="Arial"/>
              <a:buChar char="•"/>
            </a:pPr>
            <a:r>
              <a:rPr lang="en" sz="3000"/>
              <a:t>Also has lesson plans, with extension activities  </a:t>
            </a:r>
          </a:p>
          <a:p>
            <a:pPr marL="457200" lvl="0" indent="-419100" rtl="0">
              <a:buClr>
                <a:schemeClr val="lt2"/>
              </a:buClr>
              <a:buSzPct val="166666"/>
              <a:buFont typeface="Arial"/>
              <a:buChar char="•"/>
            </a:pPr>
            <a:r>
              <a:rPr lang="en" sz="3000"/>
              <a:t>Follow their blog to stay up to date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p:nvPr/>
        </p:nvSpPr>
        <p:spPr>
          <a:xfrm>
            <a:off x="69671" y="130840"/>
            <a:ext cx="9004656" cy="5769126"/>
          </a:xfrm>
          <a:prstGeom prst="rect">
            <a:avLst/>
          </a:prstGeom>
          <a:blipFill>
            <a:blip r:embed="rId3"/>
            <a:stretch>
              <a:fillRect/>
            </a:stretch>
          </a:blipFill>
          <a:ln>
            <a:noFill/>
          </a:ln>
        </p:spPr>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457200" y="108000"/>
            <a:ext cx="8229600" cy="1143000"/>
          </a:xfrm>
          <a:prstGeom prst="rect">
            <a:avLst/>
          </a:prstGeom>
        </p:spPr>
        <p:txBody>
          <a:bodyPr lIns="91425" tIns="91425" rIns="91425" bIns="91425" anchor="ctr" anchorCtr="0">
            <a:spAutoFit/>
          </a:bodyPr>
          <a:lstStyle/>
          <a:p>
            <a:pPr>
              <a:buNone/>
            </a:pPr>
            <a:r>
              <a:rPr lang="en"/>
              <a:t>Demonstration </a:t>
            </a:r>
          </a:p>
        </p:txBody>
      </p:sp>
      <p:sp>
        <p:nvSpPr>
          <p:cNvPr id="93" name="Shape 93"/>
          <p:cNvSpPr txBox="1">
            <a:spLocks noGrp="1"/>
          </p:cNvSpPr>
          <p:nvPr>
            <p:ph type="body" idx="1"/>
          </p:nvPr>
        </p:nvSpPr>
        <p:spPr>
          <a:xfrm>
            <a:off x="201600" y="1040450"/>
            <a:ext cx="8740799" cy="4356000"/>
          </a:xfrm>
          <a:prstGeom prst="rect">
            <a:avLst/>
          </a:prstGeom>
        </p:spPr>
        <p:txBody>
          <a:bodyPr lIns="91425" tIns="91425" rIns="91425" bIns="91425" anchor="t" anchorCtr="0">
            <a:spAutoFit/>
          </a:bodyPr>
          <a:lstStyle/>
          <a:p>
            <a:pPr lvl="0" rtl="0">
              <a:buNone/>
            </a:pPr>
            <a:r>
              <a:rPr lang="en"/>
              <a:t>News Investigator</a:t>
            </a:r>
          </a:p>
          <a:p>
            <a:pPr lvl="0" rtl="0">
              <a:lnSpc>
                <a:spcPct val="115000"/>
              </a:lnSpc>
              <a:buNone/>
            </a:pPr>
            <a:r>
              <a:rPr lang="en"/>
              <a:t>Reinforce research skills and best practices for 21st-century education. Using the clickable lyrics as a jumping off point, you can divide up the current events stories amongst your students and create  mini- research projects</a:t>
            </a:r>
          </a:p>
          <a:p>
            <a:endParaRPr/>
          </a:p>
          <a:p>
            <a:pPr lvl="0" rtl="0">
              <a:buNone/>
            </a:pPr>
            <a:r>
              <a:rPr lang="en" u="sng">
                <a:solidFill>
                  <a:schemeClr val="hlink"/>
                </a:solidFill>
                <a:hlinkClick r:id="rId3"/>
              </a:rPr>
              <a:t>week-in-rap-october-12-2012</a:t>
            </a:r>
          </a:p>
          <a:p>
            <a:endParaRPr/>
          </a:p>
          <a:p>
            <a:pPr lvl="0" rtl="0">
              <a:buNone/>
            </a:pPr>
            <a:r>
              <a:rPr lang="en" u="sng">
                <a:solidFill>
                  <a:schemeClr val="hlink"/>
                </a:solidFill>
                <a:hlinkClick r:id="rId4"/>
              </a:rPr>
              <a:t>The Week in Rap News Investigator</a:t>
            </a:r>
          </a:p>
          <a:p>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457200" y="0"/>
            <a:ext cx="8229600" cy="1143000"/>
          </a:xfrm>
          <a:prstGeom prst="rect">
            <a:avLst/>
          </a:prstGeom>
        </p:spPr>
        <p:txBody>
          <a:bodyPr lIns="91425" tIns="91425" rIns="91425" bIns="91425" anchor="ctr" anchorCtr="0">
            <a:spAutoFit/>
          </a:bodyPr>
          <a:lstStyle/>
          <a:p>
            <a:pPr algn="ctr">
              <a:buNone/>
            </a:pPr>
            <a:r>
              <a:rPr lang="en"/>
              <a:t>When and How?</a:t>
            </a:r>
          </a:p>
        </p:txBody>
      </p:sp>
      <p:sp>
        <p:nvSpPr>
          <p:cNvPr id="99" name="Shape 99"/>
          <p:cNvSpPr txBox="1">
            <a:spLocks noGrp="1"/>
          </p:cNvSpPr>
          <p:nvPr>
            <p:ph type="body" idx="1"/>
          </p:nvPr>
        </p:nvSpPr>
        <p:spPr>
          <a:xfrm>
            <a:off x="66173" y="863267"/>
            <a:ext cx="8936400" cy="5138400"/>
          </a:xfrm>
          <a:prstGeom prst="rect">
            <a:avLst/>
          </a:prstGeom>
        </p:spPr>
        <p:txBody>
          <a:bodyPr lIns="91425" tIns="91425" rIns="91425" bIns="91425" anchor="t" anchorCtr="0">
            <a:spAutoFit/>
          </a:bodyPr>
          <a:lstStyle/>
          <a:p>
            <a:pPr marL="457200" lvl="0" indent="-381000" rtl="0">
              <a:buClr>
                <a:schemeClr val="lt2"/>
              </a:buClr>
              <a:buSzPct val="166666"/>
              <a:buFont typeface="Arial"/>
              <a:buChar char="•"/>
            </a:pPr>
            <a:r>
              <a:rPr lang="en" sz="2400"/>
              <a:t>Hook for new material</a:t>
            </a:r>
          </a:p>
          <a:p>
            <a:pPr marL="457200" lvl="0" indent="-381000" rtl="0">
              <a:buClr>
                <a:schemeClr val="lt2"/>
              </a:buClr>
              <a:buSzPct val="166666"/>
              <a:buFont typeface="Arial"/>
              <a:buChar char="•"/>
            </a:pPr>
            <a:r>
              <a:rPr lang="en" sz="2400"/>
              <a:t>Note-taking activity</a:t>
            </a:r>
          </a:p>
          <a:p>
            <a:pPr marL="457200" lvl="0" indent="-381000" rtl="0">
              <a:buClr>
                <a:schemeClr val="lt2"/>
              </a:buClr>
              <a:buSzPct val="166666"/>
              <a:buFont typeface="Arial"/>
              <a:buChar char="•"/>
            </a:pPr>
            <a:r>
              <a:rPr lang="en" sz="2400"/>
              <a:t>End-of-unit formative assessment using the challenge questions </a:t>
            </a:r>
          </a:p>
          <a:p>
            <a:pPr marL="457200" lvl="0" indent="-381000" rtl="0">
              <a:buClr>
                <a:schemeClr val="lt2"/>
              </a:buClr>
              <a:buSzPct val="166666"/>
              <a:buFont typeface="Arial"/>
              <a:buChar char="•"/>
            </a:pPr>
            <a:r>
              <a:rPr lang="en" sz="2400"/>
              <a:t>Missing lyrics as a study tool</a:t>
            </a:r>
          </a:p>
          <a:p>
            <a:pPr marL="457200" lvl="0" indent="-381000" rtl="0">
              <a:buClr>
                <a:schemeClr val="lt2"/>
              </a:buClr>
              <a:buSzPct val="166666"/>
              <a:buFont typeface="Arial"/>
              <a:buChar char="•"/>
            </a:pPr>
            <a:r>
              <a:rPr lang="en" sz="2400"/>
              <a:t>Tests for group review or homework </a:t>
            </a:r>
          </a:p>
          <a:p>
            <a:pPr marL="457200" lvl="0" indent="-381000" rtl="0">
              <a:buClr>
                <a:schemeClr val="lt2"/>
              </a:buClr>
              <a:buSzPct val="166666"/>
              <a:buFont typeface="Arial"/>
              <a:buChar char="•"/>
            </a:pPr>
            <a:r>
              <a:rPr lang="en" sz="2400"/>
              <a:t>Have students write and perform academic rhymes </a:t>
            </a:r>
          </a:p>
          <a:p>
            <a:pPr marL="457200" lvl="0" indent="-381000" rtl="0">
              <a:buClr>
                <a:schemeClr val="lt2"/>
              </a:buClr>
              <a:buSzPct val="166666"/>
              <a:buFont typeface="Arial"/>
              <a:buChar char="•"/>
            </a:pPr>
            <a:r>
              <a:rPr lang="en" sz="2400"/>
              <a:t>Jigsaw different sections of the song and have students teach each other </a:t>
            </a:r>
          </a:p>
          <a:p>
            <a:pPr marL="457200" lvl="0" indent="-381000" rtl="0">
              <a:buClr>
                <a:schemeClr val="lt2"/>
              </a:buClr>
              <a:buSzPct val="166666"/>
              <a:buFont typeface="Arial"/>
              <a:buChar char="•"/>
            </a:pPr>
            <a:r>
              <a:rPr lang="en" sz="2400"/>
              <a:t>Debate the news </a:t>
            </a:r>
          </a:p>
          <a:p>
            <a:pPr marL="457200" lvl="0" indent="-381000" rtl="0">
              <a:buClr>
                <a:schemeClr val="lt2"/>
              </a:buClr>
              <a:buSzPct val="166666"/>
              <a:buFont typeface="Arial"/>
              <a:buChar char="•"/>
            </a:pPr>
            <a:r>
              <a:rPr lang="en" sz="2400"/>
              <a:t>Vocabulary-building with Word Up program</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457200" y="274637"/>
            <a:ext cx="8229600" cy="1143000"/>
          </a:xfrm>
          <a:prstGeom prst="rect">
            <a:avLst/>
          </a:prstGeom>
        </p:spPr>
        <p:txBody>
          <a:bodyPr lIns="91425" tIns="91425" rIns="91425" bIns="91425" anchor="ctr" anchorCtr="0">
            <a:spAutoFit/>
          </a:bodyPr>
          <a:lstStyle/>
          <a:p>
            <a:pPr algn="ctr">
              <a:buNone/>
            </a:pPr>
            <a:r>
              <a:rPr lang="en"/>
              <a:t>Who?</a:t>
            </a:r>
          </a:p>
        </p:txBody>
      </p:sp>
      <p:sp>
        <p:nvSpPr>
          <p:cNvPr id="105" name="Shape 105"/>
          <p:cNvSpPr txBox="1">
            <a:spLocks noGrp="1"/>
          </p:cNvSpPr>
          <p:nvPr>
            <p:ph type="body" idx="1"/>
          </p:nvPr>
        </p:nvSpPr>
        <p:spPr>
          <a:xfrm>
            <a:off x="457200" y="1600200"/>
            <a:ext cx="8229600" cy="4356000"/>
          </a:xfrm>
          <a:prstGeom prst="rect">
            <a:avLst/>
          </a:prstGeom>
        </p:spPr>
        <p:txBody>
          <a:bodyPr lIns="91425" tIns="91425" rIns="91425" bIns="91425" anchor="t" anchorCtr="0">
            <a:spAutoFit/>
          </a:bodyPr>
          <a:lstStyle/>
          <a:p>
            <a:pPr marL="457200" lvl="0" indent="-368300" rtl="0">
              <a:buClr>
                <a:schemeClr val="lt2"/>
              </a:buClr>
              <a:buSzPct val="166666"/>
              <a:buFont typeface="Arial"/>
              <a:buChar char="•"/>
            </a:pPr>
            <a:r>
              <a:rPr lang="en" sz="2200"/>
              <a:t>All school instructional staff could use this tool</a:t>
            </a:r>
          </a:p>
          <a:p>
            <a:pPr marL="457200" lvl="0" indent="-368300" rtl="0">
              <a:buClr>
                <a:schemeClr val="lt2"/>
              </a:buClr>
              <a:buSzPct val="166666"/>
              <a:buFont typeface="Arial"/>
              <a:buChar char="•"/>
            </a:pPr>
            <a:r>
              <a:rPr lang="en" sz="2200"/>
              <a:t>Curriculum can be tailored to a wide range of grade levels</a:t>
            </a:r>
          </a:p>
          <a:p>
            <a:pPr marL="914400" lvl="1" indent="-368300" rtl="0">
              <a:buClr>
                <a:schemeClr val="lt2"/>
              </a:buClr>
              <a:buSzPct val="100000"/>
              <a:buFont typeface="Courier New"/>
              <a:buChar char="o"/>
            </a:pPr>
            <a:r>
              <a:rPr lang="en" sz="2200"/>
              <a:t>This Week in Rap</a:t>
            </a:r>
          </a:p>
          <a:p>
            <a:pPr marL="914400" lvl="1" indent="-368300" rtl="0">
              <a:buClr>
                <a:schemeClr val="lt2"/>
              </a:buClr>
              <a:buSzPct val="100000"/>
              <a:buFont typeface="Courier New"/>
              <a:buChar char="o"/>
            </a:pPr>
            <a:r>
              <a:rPr lang="en" sz="2200"/>
              <a:t>Vocabulary: grade 2-8, SAT prep</a:t>
            </a:r>
          </a:p>
          <a:p>
            <a:pPr marL="914400" lvl="1" indent="-368300" rtl="0">
              <a:buClr>
                <a:schemeClr val="lt2"/>
              </a:buClr>
              <a:buSzPct val="100000"/>
              <a:buFont typeface="Courier New"/>
              <a:buChar char="o"/>
            </a:pPr>
            <a:r>
              <a:rPr lang="en" sz="2200"/>
              <a:t>Language Arts: K-2 stories, grammar, high school lit, Shakespeare</a:t>
            </a:r>
          </a:p>
          <a:p>
            <a:pPr marL="914400" lvl="1" indent="-368300" rtl="0">
              <a:buClr>
                <a:schemeClr val="lt2"/>
              </a:buClr>
              <a:buSzPct val="100000"/>
              <a:buFont typeface="Courier New"/>
              <a:buChar char="o"/>
            </a:pPr>
            <a:r>
              <a:rPr lang="en" sz="2200"/>
              <a:t>Social Studies: ancient world, modern world, U.S. history, civics</a:t>
            </a:r>
          </a:p>
          <a:p>
            <a:pPr marL="914400" lvl="1" indent="-368300" rtl="0">
              <a:buClr>
                <a:schemeClr val="lt2"/>
              </a:buClr>
              <a:buSzPct val="100000"/>
              <a:buFont typeface="Courier New"/>
              <a:buChar char="o"/>
            </a:pPr>
            <a:r>
              <a:rPr lang="en" sz="2200"/>
              <a:t>Science: earth science, life science, physics and chemistry</a:t>
            </a:r>
          </a:p>
          <a:p>
            <a:pPr marL="914400" lvl="1" indent="-368300" rtl="0">
              <a:buClr>
                <a:schemeClr val="lt2"/>
              </a:buClr>
              <a:buSzPct val="100000"/>
              <a:buFont typeface="Courier New"/>
              <a:buChar char="o"/>
            </a:pPr>
            <a:r>
              <a:rPr lang="en" sz="2200"/>
              <a:t>Math: addition through linear equations</a:t>
            </a:r>
          </a:p>
        </p:txBody>
      </p:sp>
    </p:spTree>
  </p:cSld>
  <p:clrMapOvr>
    <a:masterClrMapping/>
  </p:clrMapOvr>
  <p:transition spd="slow">
    <p:cut/>
  </p:transition>
</p:sld>
</file>

<file path=ppt/theme/theme1.xml><?xml version="1.0" encoding="utf-8"?>
<a:theme xmlns:a="http://schemas.openxmlformats.org/drawingml/2006/main">
  <a:themeElements>
    <a:clrScheme name="Custom 458">
      <a:dk1>
        <a:srgbClr val="6A0212"/>
      </a:dk1>
      <a:lt1>
        <a:srgbClr val="B43C3E"/>
      </a:lt1>
      <a:dk2>
        <a:srgbClr val="000000"/>
      </a:dk2>
      <a:lt2>
        <a:srgbClr val="E9E0C9"/>
      </a:lt2>
      <a:accent1>
        <a:srgbClr val="D60030"/>
      </a:accent1>
      <a:accent2>
        <a:srgbClr val="FFA711"/>
      </a:accent2>
      <a:accent3>
        <a:srgbClr val="709E0B"/>
      </a:accent3>
      <a:accent4>
        <a:srgbClr val="006985"/>
      </a:accent4>
      <a:accent5>
        <a:srgbClr val="3A1E5E"/>
      </a:accent5>
      <a:accent6>
        <a:srgbClr val="FF6428"/>
      </a:accent6>
      <a:hlink>
        <a:srgbClr val="CDA43D"/>
      </a:hlink>
      <a:folHlink>
        <a:srgbClr val="744F1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825</Words>
  <Application>Microsoft Office PowerPoint</Application>
  <PresentationFormat>On-screen Show (4:3)</PresentationFormat>
  <Paragraphs>75</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
      <vt:lpstr>Flocabulary </vt:lpstr>
      <vt:lpstr>agenda </vt:lpstr>
      <vt:lpstr>What is Flocabulary? </vt:lpstr>
      <vt:lpstr>Slide 4</vt:lpstr>
      <vt:lpstr>Educational Tools </vt:lpstr>
      <vt:lpstr>Slide 6</vt:lpstr>
      <vt:lpstr>Demonstration </vt:lpstr>
      <vt:lpstr>When and How?</vt:lpstr>
      <vt:lpstr>Who?</vt:lpstr>
      <vt:lpstr>Pros</vt:lpstr>
      <vt:lpstr>Cons</vt:lpstr>
      <vt:lpstr>Assignment (Choice of Two)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Flocabulary </dc:title>
  <dc:creator>Anna C. Ossler</dc:creator>
  <cp:lastModifiedBy>Anna C. Ossler</cp:lastModifiedBy>
  <cp:revision>1</cp:revision>
  <dcterms:modified xsi:type="dcterms:W3CDTF">2012-11-13T22:42:03Z</dcterms:modified>
</cp:coreProperties>
</file>